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9.xml" ContentType="application/vnd.openxmlformats-officedocument.presentationml.notesSlide+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30.xml.rels" ContentType="application/vnd.openxmlformats-package.relationship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30.xml" ContentType="application/vnd.openxmlformats-officedocument.presentationml.notesSlide+xml"/>
  <Override PartName="/ppt/media/image1.png" ContentType="image/png"/>
  <Override PartName="/ppt/media/image9.png" ContentType="image/png"/>
  <Override PartName="/ppt/media/image2.png" ContentType="image/png"/>
  <Override PartName="/ppt/media/image3.png" ContentType="image/png"/>
  <Override PartName="/ppt/media/image4.png" ContentType="image/png"/>
  <Override PartName="/ppt/media/image5.png" ContentType="image/png"/>
  <Override PartName="/ppt/media/image8.gif" ContentType="image/gif"/>
  <Override PartName="/ppt/media/image6.png" ContentType="image/png"/>
  <Override PartName="/ppt/media/image7.png" ContentType="image/png"/>
  <Override PartName="/ppt/media/image18.wmf" ContentType="image/x-wmf"/>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9.wmf" ContentType="image/x-wmf"/>
  <Override PartName="/ppt/media/image20.png" ContentType="image/png"/>
  <Override PartName="/ppt/media/image21.jpeg" ContentType="image/jpeg"/>
  <Override PartName="/ppt/media/image22.png" ContentType="image/png"/>
  <Override PartName="/ppt/media/image23.png" ContentType="image/png"/>
  <Override PartName="/ppt/media/image24.png" ContentType="image/png"/>
  <Override PartName="/ppt/media/image25.jpeg" ContentType="image/jpe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6.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_rels/slide26.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9144000" cy="6858000"/>
  <p:notesSz cx="7099300" cy="102346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de-DE" sz="3600" spc="-1" strike="noStrike">
                <a:solidFill>
                  <a:srgbClr val="000000"/>
                </a:solidFill>
                <a:latin typeface="Arial"/>
              </a:rPr>
              <a:t>Cliquez pour déplacer la diapo</a:t>
            </a:r>
            <a:endParaRPr b="0" lang="de-DE" sz="3600" spc="-1" strike="noStrike">
              <a:solidFill>
                <a:srgbClr val="000000"/>
              </a:solidFill>
              <a:latin typeface="Arial"/>
            </a:endParaRPr>
          </a:p>
        </p:txBody>
      </p:sp>
      <p:sp>
        <p:nvSpPr>
          <p:cNvPr id="126" name="PlaceHolder 2"/>
          <p:cNvSpPr>
            <a:spLocks noGrp="1"/>
          </p:cNvSpPr>
          <p:nvPr>
            <p:ph type="body"/>
          </p:nvPr>
        </p:nvSpPr>
        <p:spPr>
          <a:xfrm>
            <a:off x="756000" y="5078520"/>
            <a:ext cx="6047640" cy="4811040"/>
          </a:xfrm>
          <a:prstGeom prst="rect">
            <a:avLst/>
          </a:prstGeom>
        </p:spPr>
        <p:txBody>
          <a:bodyPr lIns="0" rIns="0" tIns="0" bIns="0">
            <a:noAutofit/>
          </a:bodyPr>
          <a:p>
            <a:r>
              <a:rPr b="0" lang="fr-FR" sz="2000" spc="-1" strike="noStrike">
                <a:latin typeface="Arial"/>
              </a:rPr>
              <a:t>Cliquez pour modifier le format des notes</a:t>
            </a:r>
            <a:endParaRPr b="0" lang="fr-FR" sz="2000" spc="-1" strike="noStrike">
              <a:latin typeface="Arial"/>
            </a:endParaRPr>
          </a:p>
        </p:txBody>
      </p:sp>
      <p:sp>
        <p:nvSpPr>
          <p:cNvPr id="127" name="PlaceHolder 3"/>
          <p:cNvSpPr>
            <a:spLocks noGrp="1"/>
          </p:cNvSpPr>
          <p:nvPr>
            <p:ph type="hdr"/>
          </p:nvPr>
        </p:nvSpPr>
        <p:spPr>
          <a:xfrm>
            <a:off x="0" y="0"/>
            <a:ext cx="3280680" cy="534240"/>
          </a:xfrm>
          <a:prstGeom prst="rect">
            <a:avLst/>
          </a:prstGeom>
        </p:spPr>
        <p:txBody>
          <a:bodyPr lIns="0" rIns="0" tIns="0" bIns="0">
            <a:noAutofit/>
          </a:bodyPr>
          <a:p>
            <a:r>
              <a:rPr b="0" lang="fr-FR" sz="1400" spc="-1" strike="noStrike">
                <a:latin typeface="Times New Roman"/>
              </a:rPr>
              <a:t>&lt;en-tête&gt;</a:t>
            </a:r>
            <a:endParaRPr b="0" lang="fr-FR" sz="1400" spc="-1" strike="noStrike">
              <a:latin typeface="Times New Roman"/>
            </a:endParaRPr>
          </a:p>
        </p:txBody>
      </p:sp>
      <p:sp>
        <p:nvSpPr>
          <p:cNvPr id="128" name="PlaceHolder 4"/>
          <p:cNvSpPr>
            <a:spLocks noGrp="1"/>
          </p:cNvSpPr>
          <p:nvPr>
            <p:ph type="dt"/>
          </p:nvPr>
        </p:nvSpPr>
        <p:spPr>
          <a:xfrm>
            <a:off x="4278960" y="0"/>
            <a:ext cx="3280680" cy="534240"/>
          </a:xfrm>
          <a:prstGeom prst="rect">
            <a:avLst/>
          </a:prstGeom>
        </p:spPr>
        <p:txBody>
          <a:bodyPr lIns="0" rIns="0" tIns="0" bIns="0">
            <a:noAutofit/>
          </a:bodyPr>
          <a:p>
            <a:pPr algn="r"/>
            <a:r>
              <a:rPr b="0" lang="fr-FR" sz="1400" spc="-1" strike="noStrike">
                <a:latin typeface="Times New Roman"/>
              </a:rPr>
              <a:t>&lt;date/heure&gt;</a:t>
            </a:r>
            <a:endParaRPr b="0" lang="fr-FR" sz="1400" spc="-1" strike="noStrike">
              <a:latin typeface="Times New Roman"/>
            </a:endParaRPr>
          </a:p>
        </p:txBody>
      </p:sp>
      <p:sp>
        <p:nvSpPr>
          <p:cNvPr id="129" name="PlaceHolder 5"/>
          <p:cNvSpPr>
            <a:spLocks noGrp="1"/>
          </p:cNvSpPr>
          <p:nvPr>
            <p:ph type="ftr"/>
          </p:nvPr>
        </p:nvSpPr>
        <p:spPr>
          <a:xfrm>
            <a:off x="0" y="10157400"/>
            <a:ext cx="3280680" cy="534240"/>
          </a:xfrm>
          <a:prstGeom prst="rect">
            <a:avLst/>
          </a:prstGeom>
        </p:spPr>
        <p:txBody>
          <a:bodyPr lIns="0" rIns="0" tIns="0" bIns="0" anchor="b">
            <a:noAutofit/>
          </a:bodyPr>
          <a:p>
            <a:r>
              <a:rPr b="0" lang="fr-FR" sz="1400" spc="-1" strike="noStrike">
                <a:latin typeface="Times New Roman"/>
              </a:rPr>
              <a:t>&lt;pied de page&gt;</a:t>
            </a:r>
            <a:endParaRPr b="0" lang="fr-FR" sz="1400" spc="-1" strike="noStrike">
              <a:latin typeface="Times New Roman"/>
            </a:endParaRPr>
          </a:p>
        </p:txBody>
      </p:sp>
      <p:sp>
        <p:nvSpPr>
          <p:cNvPr id="130"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38A8926A-8777-4310-A83D-DF3CCD5AEE10}" type="slidenum">
              <a:rPr b="0" lang="fr-FR" sz="1400" spc="-1" strike="noStrike">
                <a:latin typeface="Times New Roman"/>
              </a:rPr>
              <a:t>&lt;numéro&gt;</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sldImg"/>
          </p:nvPr>
        </p:nvSpPr>
        <p:spPr>
          <a:xfrm>
            <a:off x="992160" y="768240"/>
            <a:ext cx="5114520" cy="3836520"/>
          </a:xfrm>
          <a:prstGeom prst="rect">
            <a:avLst/>
          </a:prstGeom>
        </p:spPr>
      </p:sp>
      <p:sp>
        <p:nvSpPr>
          <p:cNvPr id="218" name="PlaceHolder 2"/>
          <p:cNvSpPr>
            <a:spLocks noGrp="1"/>
          </p:cNvSpPr>
          <p:nvPr>
            <p:ph type="body"/>
          </p:nvPr>
        </p:nvSpPr>
        <p:spPr>
          <a:xfrm>
            <a:off x="709560" y="4861080"/>
            <a:ext cx="5679720" cy="4605120"/>
          </a:xfrm>
          <a:prstGeom prst="rect">
            <a:avLst/>
          </a:prstGeom>
        </p:spPr>
        <p:txBody>
          <a:bodyPr lIns="99000" rIns="99000" tIns="49320" bIns="49320">
            <a:noAutofit/>
          </a:bodyPr>
          <a:p>
            <a:endParaRPr b="0" lang="fr-FR" sz="2000" spc="-1" strike="noStrike">
              <a:latin typeface="Arial"/>
            </a:endParaRPr>
          </a:p>
        </p:txBody>
      </p:sp>
      <p:sp>
        <p:nvSpPr>
          <p:cNvPr id="219" name="TextShape 3"/>
          <p:cNvSpPr txBox="1"/>
          <p:nvPr/>
        </p:nvSpPr>
        <p:spPr>
          <a:xfrm>
            <a:off x="4021200" y="9721800"/>
            <a:ext cx="3076200" cy="510840"/>
          </a:xfrm>
          <a:prstGeom prst="rect">
            <a:avLst/>
          </a:prstGeom>
          <a:noFill/>
          <a:ln>
            <a:noFill/>
          </a:ln>
        </p:spPr>
        <p:txBody>
          <a:bodyPr lIns="99000" rIns="99000" tIns="49320" bIns="49320" anchor="b">
            <a:noAutofit/>
          </a:bodyPr>
          <a:p>
            <a:pPr algn="r">
              <a:lnSpc>
                <a:spcPct val="100000"/>
              </a:lnSpc>
            </a:pPr>
            <a:fld id="{4F5F9185-72E6-44DB-AC06-CDD66D8FA08A}" type="slidenum">
              <a:rPr b="0" lang="en-US" sz="1300" spc="-1" strike="noStrike">
                <a:solidFill>
                  <a:srgbClr val="000000"/>
                </a:solidFill>
                <a:latin typeface="Arial"/>
              </a:rPr>
              <a:t>&lt;numéro&gt;</a:t>
            </a:fld>
            <a:endParaRPr b="0" lang="fr-FR" sz="13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Img"/>
          </p:nvPr>
        </p:nvSpPr>
        <p:spPr>
          <a:xfrm>
            <a:off x="992160" y="768240"/>
            <a:ext cx="5114520" cy="3836520"/>
          </a:xfrm>
          <a:prstGeom prst="rect">
            <a:avLst/>
          </a:prstGeom>
        </p:spPr>
      </p:sp>
      <p:sp>
        <p:nvSpPr>
          <p:cNvPr id="224" name="PlaceHolder 2"/>
          <p:cNvSpPr>
            <a:spLocks noGrp="1"/>
          </p:cNvSpPr>
          <p:nvPr>
            <p:ph type="body"/>
          </p:nvPr>
        </p:nvSpPr>
        <p:spPr>
          <a:xfrm>
            <a:off x="709560" y="4861080"/>
            <a:ext cx="5679720" cy="4605120"/>
          </a:xfrm>
          <a:prstGeom prst="rect">
            <a:avLst/>
          </a:prstGeom>
        </p:spPr>
        <p:txBody>
          <a:bodyPr lIns="99000" rIns="99000" tIns="49320" bIns="49320">
            <a:noAutofit/>
          </a:bodyPr>
          <a:p>
            <a:pPr marL="216000" indent="-216000">
              <a:lnSpc>
                <a:spcPct val="100000"/>
              </a:lnSpc>
            </a:pPr>
            <a:r>
              <a:rPr b="0" lang="en-GB" sz="1200" spc="-1" strike="noStrike">
                <a:solidFill>
                  <a:srgbClr val="000000"/>
                </a:solidFill>
                <a:latin typeface="+mn-lt"/>
                <a:ea typeface="+mn-ea"/>
              </a:rPr>
              <a:t>Tile map + radial plot: frequent regions are evidenced by dark tiles.</a:t>
            </a:r>
            <a:endParaRPr b="0" lang="fr-FR" sz="1200" spc="-1" strike="noStrike">
              <a:latin typeface="Arial"/>
            </a:endParaRPr>
          </a:p>
          <a:p>
            <a:pPr marL="216000" indent="-216000">
              <a:lnSpc>
                <a:spcPct val="100000"/>
              </a:lnSpc>
            </a:pPr>
            <a:r>
              <a:rPr b="0" lang="en-GB" sz="1200" spc="-1" strike="noStrike">
                <a:solidFill>
                  <a:srgbClr val="000000"/>
                </a:solidFill>
                <a:latin typeface="+mn-lt"/>
                <a:ea typeface="+mn-ea"/>
              </a:rPr>
              <a:t>Radial plot: All years of a certain decade are evenly distributed along a ring, in clockwise order. The rings, representing decades, are organized in ascending order from center to periphery.</a:t>
            </a:r>
            <a:endParaRPr b="0" lang="fr-FR" sz="1200" spc="-1" strike="noStrike">
              <a:latin typeface="Arial"/>
            </a:endParaRPr>
          </a:p>
          <a:p>
            <a:pPr marL="216000" indent="-216000">
              <a:lnSpc>
                <a:spcPct val="100000"/>
              </a:lnSpc>
            </a:pPr>
            <a:r>
              <a:rPr b="0" lang="en-GB" sz="2000" spc="-1" strike="noStrike">
                <a:solidFill>
                  <a:srgbClr val="000000"/>
                </a:solidFill>
                <a:latin typeface="+mn-lt"/>
                <a:ea typeface="+mn-ea"/>
              </a:rPr>
              <a:t>Word cloud: The passwords are sized according to the number of times they occur in the underlying dataset.</a:t>
            </a:r>
            <a:endParaRPr b="0" lang="fr-FR" sz="2000" spc="-1" strike="noStrike">
              <a:latin typeface="Arial"/>
            </a:endParaRPr>
          </a:p>
        </p:txBody>
      </p:sp>
      <p:sp>
        <p:nvSpPr>
          <p:cNvPr id="225" name="TextShape 3"/>
          <p:cNvSpPr txBox="1"/>
          <p:nvPr/>
        </p:nvSpPr>
        <p:spPr>
          <a:xfrm>
            <a:off x="4021200" y="9721800"/>
            <a:ext cx="3076200" cy="510840"/>
          </a:xfrm>
          <a:prstGeom prst="rect">
            <a:avLst/>
          </a:prstGeom>
          <a:noFill/>
          <a:ln>
            <a:noFill/>
          </a:ln>
        </p:spPr>
        <p:txBody>
          <a:bodyPr lIns="99000" rIns="99000" tIns="49320" bIns="49320" anchor="b">
            <a:noAutofit/>
          </a:bodyPr>
          <a:p>
            <a:pPr algn="r">
              <a:lnSpc>
                <a:spcPct val="100000"/>
              </a:lnSpc>
            </a:pPr>
            <a:fld id="{9ECFDB8A-DADA-470C-B103-BCA8EB3EB8C4}" type="slidenum">
              <a:rPr b="0" lang="en-US" sz="1300" spc="-1" strike="noStrike">
                <a:solidFill>
                  <a:srgbClr val="000000"/>
                </a:solidFill>
                <a:latin typeface="Arial"/>
                <a:ea typeface="+mn-ea"/>
              </a:rPr>
              <a:t>&lt;numéro&gt;</a:t>
            </a:fld>
            <a:endParaRPr b="0" lang="fr-FR" sz="13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sldImg"/>
          </p:nvPr>
        </p:nvSpPr>
        <p:spPr>
          <a:xfrm>
            <a:off x="992160" y="768240"/>
            <a:ext cx="5114520" cy="3836520"/>
          </a:xfrm>
          <a:prstGeom prst="rect">
            <a:avLst/>
          </a:prstGeom>
        </p:spPr>
      </p:sp>
      <p:sp>
        <p:nvSpPr>
          <p:cNvPr id="227" name="PlaceHolder 2"/>
          <p:cNvSpPr>
            <a:spLocks noGrp="1"/>
          </p:cNvSpPr>
          <p:nvPr>
            <p:ph type="body"/>
          </p:nvPr>
        </p:nvSpPr>
        <p:spPr>
          <a:xfrm>
            <a:off x="709560" y="4861080"/>
            <a:ext cx="5679720" cy="4605120"/>
          </a:xfrm>
          <a:prstGeom prst="rect">
            <a:avLst/>
          </a:prstGeom>
        </p:spPr>
        <p:txBody>
          <a:bodyPr lIns="99000" rIns="99000" tIns="49320" bIns="49320">
            <a:noAutofit/>
          </a:bodyPr>
          <a:p>
            <a:pPr marL="216000" indent="-216000">
              <a:lnSpc>
                <a:spcPct val="100000"/>
              </a:lnSpc>
            </a:pPr>
            <a:r>
              <a:rPr b="0" lang="en-GB" sz="2000" spc="-1" strike="noStrike">
                <a:latin typeface="Arial"/>
              </a:rPr>
              <a:t>1) each unique password is a single node in the graph;</a:t>
            </a:r>
            <a:endParaRPr b="0" lang="fr-FR" sz="2000" spc="-1" strike="noStrike">
              <a:latin typeface="Arial"/>
            </a:endParaRPr>
          </a:p>
          <a:p>
            <a:pPr marL="216000" indent="-216000">
              <a:lnSpc>
                <a:spcPct val="100000"/>
              </a:lnSpc>
            </a:pPr>
            <a:r>
              <a:rPr b="0" lang="en-GB" sz="2000" spc="-1" strike="noStrike">
                <a:latin typeface="Arial"/>
              </a:rPr>
              <a:t>2) two nodes are linked if the distance between two corresponding passwords is less than D(i,j) (in this case, we assume it as 3);</a:t>
            </a:r>
            <a:endParaRPr b="0" lang="fr-FR" sz="2000" spc="-1" strike="noStrike">
              <a:latin typeface="Arial"/>
            </a:endParaRPr>
          </a:p>
          <a:p>
            <a:pPr marL="216000" indent="-216000">
              <a:lnSpc>
                <a:spcPct val="100000"/>
              </a:lnSpc>
            </a:pPr>
            <a:r>
              <a:rPr b="0" lang="en-GB" sz="2000" spc="-1" strike="noStrike">
                <a:latin typeface="Arial"/>
              </a:rPr>
              <a:t>3) repeat step 2 until every two passwords in the data set have been compared;</a:t>
            </a:r>
            <a:endParaRPr b="0" lang="fr-FR" sz="2000" spc="-1" strike="noStrike">
              <a:latin typeface="Arial"/>
            </a:endParaRPr>
          </a:p>
          <a:p>
            <a:pPr marL="216000" indent="-216000">
              <a:lnSpc>
                <a:spcPct val="100000"/>
              </a:lnSpc>
            </a:pPr>
            <a:r>
              <a:rPr b="0" lang="en-GB" sz="2000" spc="-1" strike="noStrike">
                <a:latin typeface="Arial"/>
              </a:rPr>
              <a:t>4) reorganize the graph and output the result.</a:t>
            </a:r>
            <a:endParaRPr b="0" lang="fr-FR" sz="2000" spc="-1" strike="noStrike">
              <a:latin typeface="Arial"/>
            </a:endParaRPr>
          </a:p>
          <a:p>
            <a:pPr marL="216000" indent="-216000">
              <a:lnSpc>
                <a:spcPct val="100000"/>
              </a:lnSpc>
            </a:pPr>
            <a:endParaRPr b="0" lang="fr-FR" sz="2000" spc="-1" strike="noStrike">
              <a:latin typeface="Arial"/>
            </a:endParaRPr>
          </a:p>
          <a:p>
            <a:pPr marL="216000" indent="-216000">
              <a:lnSpc>
                <a:spcPct val="100000"/>
              </a:lnSpc>
            </a:pPr>
            <a:r>
              <a:rPr b="0" lang="en-GB" sz="2000" spc="-1" strike="noStrike">
                <a:latin typeface="Arial"/>
              </a:rPr>
              <a:t>12306’s top 100 passwords (link = ED&lt;=3) =&gt; 12306’s all passwords</a:t>
            </a:r>
            <a:endParaRPr b="0" lang="fr-FR" sz="2000" spc="-1" strike="noStrike">
              <a:latin typeface="Arial"/>
            </a:endParaRPr>
          </a:p>
        </p:txBody>
      </p:sp>
      <p:sp>
        <p:nvSpPr>
          <p:cNvPr id="228" name="TextShape 3"/>
          <p:cNvSpPr txBox="1"/>
          <p:nvPr/>
        </p:nvSpPr>
        <p:spPr>
          <a:xfrm>
            <a:off x="4021200" y="9721800"/>
            <a:ext cx="3076200" cy="510840"/>
          </a:xfrm>
          <a:prstGeom prst="rect">
            <a:avLst/>
          </a:prstGeom>
          <a:noFill/>
          <a:ln>
            <a:noFill/>
          </a:ln>
        </p:spPr>
        <p:txBody>
          <a:bodyPr lIns="99000" rIns="99000" tIns="49320" bIns="49320" anchor="b">
            <a:noAutofit/>
          </a:bodyPr>
          <a:p>
            <a:pPr algn="r">
              <a:lnSpc>
                <a:spcPct val="100000"/>
              </a:lnSpc>
            </a:pPr>
            <a:fld id="{3F310265-6407-4A21-AC49-41885C976896}" type="slidenum">
              <a:rPr b="0" lang="en-US" sz="1300" spc="-1" strike="noStrike">
                <a:solidFill>
                  <a:srgbClr val="000000"/>
                </a:solidFill>
                <a:latin typeface="Arial"/>
                <a:ea typeface="+mn-ea"/>
              </a:rPr>
              <a:t>&lt;numéro&gt;</a:t>
            </a:fld>
            <a:endParaRPr b="0" lang="fr-FR" sz="13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sldImg"/>
          </p:nvPr>
        </p:nvSpPr>
        <p:spPr>
          <a:xfrm>
            <a:off x="992160" y="768240"/>
            <a:ext cx="5114520" cy="3836520"/>
          </a:xfrm>
          <a:prstGeom prst="rect">
            <a:avLst/>
          </a:prstGeom>
        </p:spPr>
      </p:sp>
      <p:sp>
        <p:nvSpPr>
          <p:cNvPr id="230" name="PlaceHolder 2"/>
          <p:cNvSpPr>
            <a:spLocks noGrp="1"/>
          </p:cNvSpPr>
          <p:nvPr>
            <p:ph type="body"/>
          </p:nvPr>
        </p:nvSpPr>
        <p:spPr>
          <a:xfrm>
            <a:off x="709560" y="4861080"/>
            <a:ext cx="5679720" cy="4605120"/>
          </a:xfrm>
          <a:prstGeom prst="rect">
            <a:avLst/>
          </a:prstGeom>
        </p:spPr>
        <p:txBody>
          <a:bodyPr lIns="99000" rIns="99000" tIns="49320" bIns="49320">
            <a:noAutofit/>
          </a:bodyPr>
          <a:p>
            <a:endParaRPr b="0" lang="fr-FR" sz="2000" spc="-1" strike="noStrike">
              <a:latin typeface="Arial"/>
            </a:endParaRPr>
          </a:p>
        </p:txBody>
      </p:sp>
      <p:sp>
        <p:nvSpPr>
          <p:cNvPr id="231" name="TextShape 3"/>
          <p:cNvSpPr txBox="1"/>
          <p:nvPr/>
        </p:nvSpPr>
        <p:spPr>
          <a:xfrm>
            <a:off x="4021200" y="9721800"/>
            <a:ext cx="3076200" cy="510840"/>
          </a:xfrm>
          <a:prstGeom prst="rect">
            <a:avLst/>
          </a:prstGeom>
          <a:noFill/>
          <a:ln>
            <a:noFill/>
          </a:ln>
        </p:spPr>
        <p:txBody>
          <a:bodyPr lIns="99000" rIns="99000" tIns="49320" bIns="49320" anchor="b">
            <a:noAutofit/>
          </a:bodyPr>
          <a:p>
            <a:pPr algn="r">
              <a:lnSpc>
                <a:spcPct val="100000"/>
              </a:lnSpc>
            </a:pPr>
            <a:fld id="{95C11440-1627-4EB8-A7BC-E629FFCD8369}" type="slidenum">
              <a:rPr b="0" lang="en-US" sz="1300" spc="-1" strike="noStrike">
                <a:solidFill>
                  <a:srgbClr val="000000"/>
                </a:solidFill>
                <a:latin typeface="Arial"/>
              </a:rPr>
              <a:t>&lt;numéro&gt;</a:t>
            </a:fld>
            <a:endParaRPr b="0" lang="fr-FR" sz="13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sldImg"/>
          </p:nvPr>
        </p:nvSpPr>
        <p:spPr>
          <a:xfrm>
            <a:off x="992160" y="768240"/>
            <a:ext cx="5114520" cy="3836520"/>
          </a:xfrm>
          <a:prstGeom prst="rect">
            <a:avLst/>
          </a:prstGeom>
        </p:spPr>
      </p:sp>
      <p:sp>
        <p:nvSpPr>
          <p:cNvPr id="221" name="PlaceHolder 2"/>
          <p:cNvSpPr>
            <a:spLocks noGrp="1"/>
          </p:cNvSpPr>
          <p:nvPr>
            <p:ph type="body"/>
          </p:nvPr>
        </p:nvSpPr>
        <p:spPr>
          <a:xfrm>
            <a:off x="709560" y="4861080"/>
            <a:ext cx="5679720" cy="4605120"/>
          </a:xfrm>
          <a:prstGeom prst="rect">
            <a:avLst/>
          </a:prstGeom>
        </p:spPr>
        <p:txBody>
          <a:bodyPr lIns="99000" rIns="99000" tIns="49320" bIns="49320">
            <a:noAutofit/>
          </a:bodyPr>
          <a:p>
            <a:pPr marL="216000" indent="-216000">
              <a:lnSpc>
                <a:spcPct val="100000"/>
              </a:lnSpc>
            </a:pPr>
            <a:r>
              <a:rPr b="0" lang="en-GB" sz="2000" spc="-1" strike="noStrike">
                <a:latin typeface="Arial"/>
              </a:rPr>
              <a:t>This is nice but hard to be generalised!</a:t>
            </a:r>
            <a:endParaRPr b="0" lang="fr-FR" sz="2000" spc="-1" strike="noStrike">
              <a:latin typeface="Arial"/>
            </a:endParaRPr>
          </a:p>
        </p:txBody>
      </p:sp>
      <p:sp>
        <p:nvSpPr>
          <p:cNvPr id="222" name="TextShape 3"/>
          <p:cNvSpPr txBox="1"/>
          <p:nvPr/>
        </p:nvSpPr>
        <p:spPr>
          <a:xfrm>
            <a:off x="4021200" y="9721800"/>
            <a:ext cx="3076200" cy="510840"/>
          </a:xfrm>
          <a:prstGeom prst="rect">
            <a:avLst/>
          </a:prstGeom>
          <a:noFill/>
          <a:ln>
            <a:noFill/>
          </a:ln>
        </p:spPr>
        <p:txBody>
          <a:bodyPr lIns="99000" rIns="99000" tIns="49320" bIns="49320" anchor="b">
            <a:noAutofit/>
          </a:bodyPr>
          <a:p>
            <a:pPr algn="r">
              <a:lnSpc>
                <a:spcPct val="100000"/>
              </a:lnSpc>
            </a:pPr>
            <a:fld id="{2482790D-E53A-492B-9185-26413CBB8ED7}" type="slidenum">
              <a:rPr b="0" lang="en-US" sz="1300" spc="-1" strike="noStrike">
                <a:solidFill>
                  <a:srgbClr val="000000"/>
                </a:solidFill>
                <a:latin typeface="Arial"/>
                <a:ea typeface="+mn-ea"/>
              </a:rPr>
              <a:t>&lt;numéro&gt;</a:t>
            </a:fld>
            <a:endParaRPr b="0" lang="fr-FR" sz="13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
        <p:nvSpPr>
          <p:cNvPr id="27" name="PlaceHolder 2"/>
          <p:cNvSpPr>
            <a:spLocks noGrp="1"/>
          </p:cNvSpPr>
          <p:nvPr>
            <p:ph type="body"/>
          </p:nvPr>
        </p:nvSpPr>
        <p:spPr>
          <a:xfrm>
            <a:off x="457200" y="1604520"/>
            <a:ext cx="822924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28" name="PlaceHolder 3"/>
          <p:cNvSpPr>
            <a:spLocks noGrp="1"/>
          </p:cNvSpPr>
          <p:nvPr>
            <p:ph type="body"/>
          </p:nvPr>
        </p:nvSpPr>
        <p:spPr>
          <a:xfrm>
            <a:off x="457200" y="3682080"/>
            <a:ext cx="8229240" cy="1896840"/>
          </a:xfrm>
          <a:prstGeom prst="rect">
            <a:avLst/>
          </a:prstGeom>
        </p:spPr>
        <p:txBody>
          <a:bodyPr lIns="0" rIns="0" tIns="0" bIns="0">
            <a:normAutofit/>
          </a:bodyPr>
          <a:p>
            <a:endParaRPr b="0" lang="de-DE" sz="2700" spc="-1" strike="noStrike">
              <a:solidFill>
                <a:srgbClr val="5c656c"/>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
        <p:nvSpPr>
          <p:cNvPr id="30" name="PlaceHolder 2"/>
          <p:cNvSpPr>
            <a:spLocks noGrp="1"/>
          </p:cNvSpPr>
          <p:nvPr>
            <p:ph type="body"/>
          </p:nvPr>
        </p:nvSpPr>
        <p:spPr>
          <a:xfrm>
            <a:off x="457200" y="160452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31" name="PlaceHolder 3"/>
          <p:cNvSpPr>
            <a:spLocks noGrp="1"/>
          </p:cNvSpPr>
          <p:nvPr>
            <p:ph type="body"/>
          </p:nvPr>
        </p:nvSpPr>
        <p:spPr>
          <a:xfrm>
            <a:off x="4674240" y="160452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32" name="PlaceHolder 4"/>
          <p:cNvSpPr>
            <a:spLocks noGrp="1"/>
          </p:cNvSpPr>
          <p:nvPr>
            <p:ph type="body"/>
          </p:nvPr>
        </p:nvSpPr>
        <p:spPr>
          <a:xfrm>
            <a:off x="457200" y="368208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33" name="PlaceHolder 5"/>
          <p:cNvSpPr>
            <a:spLocks noGrp="1"/>
          </p:cNvSpPr>
          <p:nvPr>
            <p:ph type="body"/>
          </p:nvPr>
        </p:nvSpPr>
        <p:spPr>
          <a:xfrm>
            <a:off x="4674240" y="368208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
        <p:nvSpPr>
          <p:cNvPr id="35" name="PlaceHolder 2"/>
          <p:cNvSpPr>
            <a:spLocks noGrp="1"/>
          </p:cNvSpPr>
          <p:nvPr>
            <p:ph type="body"/>
          </p:nvPr>
        </p:nvSpPr>
        <p:spPr>
          <a:xfrm>
            <a:off x="457200" y="1604520"/>
            <a:ext cx="26496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36" name="PlaceHolder 3"/>
          <p:cNvSpPr>
            <a:spLocks noGrp="1"/>
          </p:cNvSpPr>
          <p:nvPr>
            <p:ph type="body"/>
          </p:nvPr>
        </p:nvSpPr>
        <p:spPr>
          <a:xfrm>
            <a:off x="3239640" y="1604520"/>
            <a:ext cx="26496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37" name="PlaceHolder 4"/>
          <p:cNvSpPr>
            <a:spLocks noGrp="1"/>
          </p:cNvSpPr>
          <p:nvPr>
            <p:ph type="body"/>
          </p:nvPr>
        </p:nvSpPr>
        <p:spPr>
          <a:xfrm>
            <a:off x="6022080" y="1604520"/>
            <a:ext cx="26496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38" name="PlaceHolder 5"/>
          <p:cNvSpPr>
            <a:spLocks noGrp="1"/>
          </p:cNvSpPr>
          <p:nvPr>
            <p:ph type="body"/>
          </p:nvPr>
        </p:nvSpPr>
        <p:spPr>
          <a:xfrm>
            <a:off x="457200" y="3682080"/>
            <a:ext cx="26496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39" name="PlaceHolder 6"/>
          <p:cNvSpPr>
            <a:spLocks noGrp="1"/>
          </p:cNvSpPr>
          <p:nvPr>
            <p:ph type="body"/>
          </p:nvPr>
        </p:nvSpPr>
        <p:spPr>
          <a:xfrm>
            <a:off x="3239640" y="3682080"/>
            <a:ext cx="26496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40" name="PlaceHolder 7"/>
          <p:cNvSpPr>
            <a:spLocks noGrp="1"/>
          </p:cNvSpPr>
          <p:nvPr>
            <p:ph type="body"/>
          </p:nvPr>
        </p:nvSpPr>
        <p:spPr>
          <a:xfrm>
            <a:off x="6022080" y="3682080"/>
            <a:ext cx="2649600" cy="1896840"/>
          </a:xfrm>
          <a:prstGeom prst="rect">
            <a:avLst/>
          </a:prstGeom>
        </p:spPr>
        <p:txBody>
          <a:bodyPr lIns="0" rIns="0" tIns="0" bIns="0">
            <a:normAutofit/>
          </a:bodyPr>
          <a:p>
            <a:endParaRPr b="0" lang="de-DE" sz="2700" spc="-1" strike="noStrike">
              <a:solidFill>
                <a:srgbClr val="5c656c"/>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
        <p:nvSpPr>
          <p:cNvPr id="48"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
        <p:nvSpPr>
          <p:cNvPr id="50" name="PlaceHolder 2"/>
          <p:cNvSpPr>
            <a:spLocks noGrp="1"/>
          </p:cNvSpPr>
          <p:nvPr>
            <p:ph type="body"/>
          </p:nvPr>
        </p:nvSpPr>
        <p:spPr>
          <a:xfrm>
            <a:off x="457200" y="1604520"/>
            <a:ext cx="8229240" cy="3977280"/>
          </a:xfrm>
          <a:prstGeom prst="rect">
            <a:avLst/>
          </a:prstGeom>
        </p:spPr>
        <p:txBody>
          <a:bodyPr lIns="0" rIns="0" tIns="0" bIns="0">
            <a:normAutofit/>
          </a:bodyPr>
          <a:p>
            <a:endParaRPr b="0" lang="de-DE" sz="2700" spc="-1" strike="noStrike">
              <a:solidFill>
                <a:srgbClr val="5c656c"/>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
        <p:nvSpPr>
          <p:cNvPr id="52" name="PlaceHolder 2"/>
          <p:cNvSpPr>
            <a:spLocks noGrp="1"/>
          </p:cNvSpPr>
          <p:nvPr>
            <p:ph type="body"/>
          </p:nvPr>
        </p:nvSpPr>
        <p:spPr>
          <a:xfrm>
            <a:off x="457200" y="1604520"/>
            <a:ext cx="4015800" cy="3977280"/>
          </a:xfrm>
          <a:prstGeom prst="rect">
            <a:avLst/>
          </a:prstGeom>
        </p:spPr>
        <p:txBody>
          <a:bodyPr lIns="0" rIns="0" tIns="0" bIns="0">
            <a:normAutofit/>
          </a:bodyPr>
          <a:p>
            <a:endParaRPr b="0" lang="de-DE" sz="2700" spc="-1" strike="noStrike">
              <a:solidFill>
                <a:srgbClr val="5c656c"/>
              </a:solidFill>
              <a:latin typeface="Arial"/>
            </a:endParaRPr>
          </a:p>
        </p:txBody>
      </p:sp>
      <p:sp>
        <p:nvSpPr>
          <p:cNvPr id="53" name="PlaceHolder 3"/>
          <p:cNvSpPr>
            <a:spLocks noGrp="1"/>
          </p:cNvSpPr>
          <p:nvPr>
            <p:ph type="body"/>
          </p:nvPr>
        </p:nvSpPr>
        <p:spPr>
          <a:xfrm>
            <a:off x="4674240" y="1604520"/>
            <a:ext cx="4015800" cy="3977280"/>
          </a:xfrm>
          <a:prstGeom prst="rect">
            <a:avLst/>
          </a:prstGeom>
        </p:spPr>
        <p:txBody>
          <a:bodyPr lIns="0" rIns="0" tIns="0" bIns="0">
            <a:normAutofit/>
          </a:bodyPr>
          <a:p>
            <a:endParaRPr b="0" lang="de-DE" sz="2700" spc="-1" strike="noStrike">
              <a:solidFill>
                <a:srgbClr val="5c656c"/>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685800" y="2587680"/>
            <a:ext cx="7772040" cy="7784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
        <p:nvSpPr>
          <p:cNvPr id="57" name="PlaceHolder 2"/>
          <p:cNvSpPr>
            <a:spLocks noGrp="1"/>
          </p:cNvSpPr>
          <p:nvPr>
            <p:ph type="body"/>
          </p:nvPr>
        </p:nvSpPr>
        <p:spPr>
          <a:xfrm>
            <a:off x="457200" y="160452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58" name="PlaceHolder 3"/>
          <p:cNvSpPr>
            <a:spLocks noGrp="1"/>
          </p:cNvSpPr>
          <p:nvPr>
            <p:ph type="body"/>
          </p:nvPr>
        </p:nvSpPr>
        <p:spPr>
          <a:xfrm>
            <a:off x="4674240" y="1604520"/>
            <a:ext cx="4015800" cy="3977280"/>
          </a:xfrm>
          <a:prstGeom prst="rect">
            <a:avLst/>
          </a:prstGeom>
        </p:spPr>
        <p:txBody>
          <a:bodyPr lIns="0" rIns="0" tIns="0" bIns="0">
            <a:normAutofit/>
          </a:bodyPr>
          <a:p>
            <a:endParaRPr b="0" lang="de-DE" sz="2700" spc="-1" strike="noStrike">
              <a:solidFill>
                <a:srgbClr val="5c656c"/>
              </a:solidFill>
              <a:latin typeface="Arial"/>
            </a:endParaRPr>
          </a:p>
        </p:txBody>
      </p:sp>
      <p:sp>
        <p:nvSpPr>
          <p:cNvPr id="59" name="PlaceHolder 4"/>
          <p:cNvSpPr>
            <a:spLocks noGrp="1"/>
          </p:cNvSpPr>
          <p:nvPr>
            <p:ph type="body"/>
          </p:nvPr>
        </p:nvSpPr>
        <p:spPr>
          <a:xfrm>
            <a:off x="457200" y="368208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
        <p:nvSpPr>
          <p:cNvPr id="6"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
        <p:nvSpPr>
          <p:cNvPr id="61" name="PlaceHolder 2"/>
          <p:cNvSpPr>
            <a:spLocks noGrp="1"/>
          </p:cNvSpPr>
          <p:nvPr>
            <p:ph type="body"/>
          </p:nvPr>
        </p:nvSpPr>
        <p:spPr>
          <a:xfrm>
            <a:off x="457200" y="1604520"/>
            <a:ext cx="4015800" cy="3977280"/>
          </a:xfrm>
          <a:prstGeom prst="rect">
            <a:avLst/>
          </a:prstGeom>
        </p:spPr>
        <p:txBody>
          <a:bodyPr lIns="0" rIns="0" tIns="0" bIns="0">
            <a:normAutofit/>
          </a:bodyPr>
          <a:p>
            <a:endParaRPr b="0" lang="de-DE" sz="2700" spc="-1" strike="noStrike">
              <a:solidFill>
                <a:srgbClr val="5c656c"/>
              </a:solidFill>
              <a:latin typeface="Arial"/>
            </a:endParaRPr>
          </a:p>
        </p:txBody>
      </p:sp>
      <p:sp>
        <p:nvSpPr>
          <p:cNvPr id="62" name="PlaceHolder 3"/>
          <p:cNvSpPr>
            <a:spLocks noGrp="1"/>
          </p:cNvSpPr>
          <p:nvPr>
            <p:ph type="body"/>
          </p:nvPr>
        </p:nvSpPr>
        <p:spPr>
          <a:xfrm>
            <a:off x="4674240" y="160452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63" name="PlaceHolder 4"/>
          <p:cNvSpPr>
            <a:spLocks noGrp="1"/>
          </p:cNvSpPr>
          <p:nvPr>
            <p:ph type="body"/>
          </p:nvPr>
        </p:nvSpPr>
        <p:spPr>
          <a:xfrm>
            <a:off x="4674240" y="368208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67" name="PlaceHolder 4"/>
          <p:cNvSpPr>
            <a:spLocks noGrp="1"/>
          </p:cNvSpPr>
          <p:nvPr>
            <p:ph type="body"/>
          </p:nvPr>
        </p:nvSpPr>
        <p:spPr>
          <a:xfrm>
            <a:off x="457200" y="3682080"/>
            <a:ext cx="8229240" cy="1896840"/>
          </a:xfrm>
          <a:prstGeom prst="rect">
            <a:avLst/>
          </a:prstGeom>
        </p:spPr>
        <p:txBody>
          <a:bodyPr lIns="0" rIns="0" tIns="0" bIns="0">
            <a:normAutofit/>
          </a:bodyPr>
          <a:p>
            <a:endParaRPr b="0" lang="de-DE" sz="2700" spc="-1" strike="noStrike">
              <a:solidFill>
                <a:srgbClr val="5c656c"/>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
        <p:nvSpPr>
          <p:cNvPr id="69" name="PlaceHolder 2"/>
          <p:cNvSpPr>
            <a:spLocks noGrp="1"/>
          </p:cNvSpPr>
          <p:nvPr>
            <p:ph type="body"/>
          </p:nvPr>
        </p:nvSpPr>
        <p:spPr>
          <a:xfrm>
            <a:off x="457200" y="1604520"/>
            <a:ext cx="822924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70" name="PlaceHolder 3"/>
          <p:cNvSpPr>
            <a:spLocks noGrp="1"/>
          </p:cNvSpPr>
          <p:nvPr>
            <p:ph type="body"/>
          </p:nvPr>
        </p:nvSpPr>
        <p:spPr>
          <a:xfrm>
            <a:off x="457200" y="3682080"/>
            <a:ext cx="8229240" cy="1896840"/>
          </a:xfrm>
          <a:prstGeom prst="rect">
            <a:avLst/>
          </a:prstGeom>
        </p:spPr>
        <p:txBody>
          <a:bodyPr lIns="0" rIns="0" tIns="0" bIns="0">
            <a:normAutofit/>
          </a:bodyPr>
          <a:p>
            <a:endParaRPr b="0" lang="de-DE" sz="2700" spc="-1" strike="noStrike">
              <a:solidFill>
                <a:srgbClr val="5c656c"/>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
        <p:nvSpPr>
          <p:cNvPr id="72" name="PlaceHolder 2"/>
          <p:cNvSpPr>
            <a:spLocks noGrp="1"/>
          </p:cNvSpPr>
          <p:nvPr>
            <p:ph type="body"/>
          </p:nvPr>
        </p:nvSpPr>
        <p:spPr>
          <a:xfrm>
            <a:off x="457200" y="160452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73" name="PlaceHolder 3"/>
          <p:cNvSpPr>
            <a:spLocks noGrp="1"/>
          </p:cNvSpPr>
          <p:nvPr>
            <p:ph type="body"/>
          </p:nvPr>
        </p:nvSpPr>
        <p:spPr>
          <a:xfrm>
            <a:off x="4674240" y="160452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74" name="PlaceHolder 4"/>
          <p:cNvSpPr>
            <a:spLocks noGrp="1"/>
          </p:cNvSpPr>
          <p:nvPr>
            <p:ph type="body"/>
          </p:nvPr>
        </p:nvSpPr>
        <p:spPr>
          <a:xfrm>
            <a:off x="457200" y="368208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75" name="PlaceHolder 5"/>
          <p:cNvSpPr>
            <a:spLocks noGrp="1"/>
          </p:cNvSpPr>
          <p:nvPr>
            <p:ph type="body"/>
          </p:nvPr>
        </p:nvSpPr>
        <p:spPr>
          <a:xfrm>
            <a:off x="4674240" y="368208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
        <p:nvSpPr>
          <p:cNvPr id="77" name="PlaceHolder 2"/>
          <p:cNvSpPr>
            <a:spLocks noGrp="1"/>
          </p:cNvSpPr>
          <p:nvPr>
            <p:ph type="body"/>
          </p:nvPr>
        </p:nvSpPr>
        <p:spPr>
          <a:xfrm>
            <a:off x="457200" y="1604520"/>
            <a:ext cx="26496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78" name="PlaceHolder 3"/>
          <p:cNvSpPr>
            <a:spLocks noGrp="1"/>
          </p:cNvSpPr>
          <p:nvPr>
            <p:ph type="body"/>
          </p:nvPr>
        </p:nvSpPr>
        <p:spPr>
          <a:xfrm>
            <a:off x="3239640" y="1604520"/>
            <a:ext cx="26496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79" name="PlaceHolder 4"/>
          <p:cNvSpPr>
            <a:spLocks noGrp="1"/>
          </p:cNvSpPr>
          <p:nvPr>
            <p:ph type="body"/>
          </p:nvPr>
        </p:nvSpPr>
        <p:spPr>
          <a:xfrm>
            <a:off x="6022080" y="1604520"/>
            <a:ext cx="26496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80" name="PlaceHolder 5"/>
          <p:cNvSpPr>
            <a:spLocks noGrp="1"/>
          </p:cNvSpPr>
          <p:nvPr>
            <p:ph type="body"/>
          </p:nvPr>
        </p:nvSpPr>
        <p:spPr>
          <a:xfrm>
            <a:off x="457200" y="3682080"/>
            <a:ext cx="26496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81" name="PlaceHolder 6"/>
          <p:cNvSpPr>
            <a:spLocks noGrp="1"/>
          </p:cNvSpPr>
          <p:nvPr>
            <p:ph type="body"/>
          </p:nvPr>
        </p:nvSpPr>
        <p:spPr>
          <a:xfrm>
            <a:off x="3239640" y="3682080"/>
            <a:ext cx="26496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82" name="PlaceHolder 7"/>
          <p:cNvSpPr>
            <a:spLocks noGrp="1"/>
          </p:cNvSpPr>
          <p:nvPr>
            <p:ph type="body"/>
          </p:nvPr>
        </p:nvSpPr>
        <p:spPr>
          <a:xfrm>
            <a:off x="6022080" y="3682080"/>
            <a:ext cx="2649600" cy="1896840"/>
          </a:xfrm>
          <a:prstGeom prst="rect">
            <a:avLst/>
          </a:prstGeom>
        </p:spPr>
        <p:txBody>
          <a:bodyPr lIns="0" rIns="0" tIns="0" bIns="0">
            <a:normAutofit/>
          </a:bodyPr>
          <a:p>
            <a:endParaRPr b="0" lang="de-DE" sz="2700" spc="-1" strike="noStrike">
              <a:solidFill>
                <a:srgbClr val="5c656c"/>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
        <p:nvSpPr>
          <p:cNvPr id="90"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
        <p:nvSpPr>
          <p:cNvPr id="92" name="PlaceHolder 2"/>
          <p:cNvSpPr>
            <a:spLocks noGrp="1"/>
          </p:cNvSpPr>
          <p:nvPr>
            <p:ph type="body"/>
          </p:nvPr>
        </p:nvSpPr>
        <p:spPr>
          <a:xfrm>
            <a:off x="457200" y="1604520"/>
            <a:ext cx="8229240" cy="3977280"/>
          </a:xfrm>
          <a:prstGeom prst="rect">
            <a:avLst/>
          </a:prstGeom>
        </p:spPr>
        <p:txBody>
          <a:bodyPr lIns="0" rIns="0" tIns="0" bIns="0">
            <a:normAutofit/>
          </a:bodyPr>
          <a:p>
            <a:endParaRPr b="0" lang="de-DE" sz="2700" spc="-1" strike="noStrike">
              <a:solidFill>
                <a:srgbClr val="5c656c"/>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
        <p:nvSpPr>
          <p:cNvPr id="94" name="PlaceHolder 2"/>
          <p:cNvSpPr>
            <a:spLocks noGrp="1"/>
          </p:cNvSpPr>
          <p:nvPr>
            <p:ph type="body"/>
          </p:nvPr>
        </p:nvSpPr>
        <p:spPr>
          <a:xfrm>
            <a:off x="457200" y="1604520"/>
            <a:ext cx="4015800" cy="3977280"/>
          </a:xfrm>
          <a:prstGeom prst="rect">
            <a:avLst/>
          </a:prstGeom>
        </p:spPr>
        <p:txBody>
          <a:bodyPr lIns="0" rIns="0" tIns="0" bIns="0">
            <a:normAutofit/>
          </a:bodyPr>
          <a:p>
            <a:endParaRPr b="0" lang="de-DE" sz="2700" spc="-1" strike="noStrike">
              <a:solidFill>
                <a:srgbClr val="5c656c"/>
              </a:solidFill>
              <a:latin typeface="Arial"/>
            </a:endParaRPr>
          </a:p>
        </p:txBody>
      </p:sp>
      <p:sp>
        <p:nvSpPr>
          <p:cNvPr id="95" name="PlaceHolder 3"/>
          <p:cNvSpPr>
            <a:spLocks noGrp="1"/>
          </p:cNvSpPr>
          <p:nvPr>
            <p:ph type="body"/>
          </p:nvPr>
        </p:nvSpPr>
        <p:spPr>
          <a:xfrm>
            <a:off x="4674240" y="1604520"/>
            <a:ext cx="4015800" cy="3977280"/>
          </a:xfrm>
          <a:prstGeom prst="rect">
            <a:avLst/>
          </a:prstGeom>
        </p:spPr>
        <p:txBody>
          <a:bodyPr lIns="0" rIns="0" tIns="0" bIns="0">
            <a:normAutofit/>
          </a:bodyPr>
          <a:p>
            <a:endParaRPr b="0" lang="de-DE" sz="2700" spc="-1" strike="noStrike">
              <a:solidFill>
                <a:srgbClr val="5c656c"/>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
        <p:nvSpPr>
          <p:cNvPr id="8" name="PlaceHolder 2"/>
          <p:cNvSpPr>
            <a:spLocks noGrp="1"/>
          </p:cNvSpPr>
          <p:nvPr>
            <p:ph type="body"/>
          </p:nvPr>
        </p:nvSpPr>
        <p:spPr>
          <a:xfrm>
            <a:off x="457200" y="1604520"/>
            <a:ext cx="8229240" cy="3977280"/>
          </a:xfrm>
          <a:prstGeom prst="rect">
            <a:avLst/>
          </a:prstGeom>
        </p:spPr>
        <p:txBody>
          <a:bodyPr lIns="0" rIns="0" tIns="0" bIns="0">
            <a:normAutofit/>
          </a:bodyPr>
          <a:p>
            <a:endParaRPr b="0" lang="de-DE" sz="2700" spc="-1" strike="noStrike">
              <a:solidFill>
                <a:srgbClr val="5c656c"/>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685800" y="2587680"/>
            <a:ext cx="7772040" cy="7784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
        <p:nvSpPr>
          <p:cNvPr id="99" name="PlaceHolder 2"/>
          <p:cNvSpPr>
            <a:spLocks noGrp="1"/>
          </p:cNvSpPr>
          <p:nvPr>
            <p:ph type="body"/>
          </p:nvPr>
        </p:nvSpPr>
        <p:spPr>
          <a:xfrm>
            <a:off x="457200" y="160452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100" name="PlaceHolder 3"/>
          <p:cNvSpPr>
            <a:spLocks noGrp="1"/>
          </p:cNvSpPr>
          <p:nvPr>
            <p:ph type="body"/>
          </p:nvPr>
        </p:nvSpPr>
        <p:spPr>
          <a:xfrm>
            <a:off x="4674240" y="1604520"/>
            <a:ext cx="4015800" cy="3977280"/>
          </a:xfrm>
          <a:prstGeom prst="rect">
            <a:avLst/>
          </a:prstGeom>
        </p:spPr>
        <p:txBody>
          <a:bodyPr lIns="0" rIns="0" tIns="0" bIns="0">
            <a:normAutofit/>
          </a:bodyPr>
          <a:p>
            <a:endParaRPr b="0" lang="de-DE" sz="2700" spc="-1" strike="noStrike">
              <a:solidFill>
                <a:srgbClr val="5c656c"/>
              </a:solidFill>
              <a:latin typeface="Arial"/>
            </a:endParaRPr>
          </a:p>
        </p:txBody>
      </p:sp>
      <p:sp>
        <p:nvSpPr>
          <p:cNvPr id="101" name="PlaceHolder 4"/>
          <p:cNvSpPr>
            <a:spLocks noGrp="1"/>
          </p:cNvSpPr>
          <p:nvPr>
            <p:ph type="body"/>
          </p:nvPr>
        </p:nvSpPr>
        <p:spPr>
          <a:xfrm>
            <a:off x="457200" y="368208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
        <p:nvSpPr>
          <p:cNvPr id="103" name="PlaceHolder 2"/>
          <p:cNvSpPr>
            <a:spLocks noGrp="1"/>
          </p:cNvSpPr>
          <p:nvPr>
            <p:ph type="body"/>
          </p:nvPr>
        </p:nvSpPr>
        <p:spPr>
          <a:xfrm>
            <a:off x="457200" y="1604520"/>
            <a:ext cx="4015800" cy="3977280"/>
          </a:xfrm>
          <a:prstGeom prst="rect">
            <a:avLst/>
          </a:prstGeom>
        </p:spPr>
        <p:txBody>
          <a:bodyPr lIns="0" rIns="0" tIns="0" bIns="0">
            <a:normAutofit/>
          </a:bodyPr>
          <a:p>
            <a:endParaRPr b="0" lang="de-DE" sz="2700" spc="-1" strike="noStrike">
              <a:solidFill>
                <a:srgbClr val="5c656c"/>
              </a:solidFill>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105" name="PlaceHolder 4"/>
          <p:cNvSpPr>
            <a:spLocks noGrp="1"/>
          </p:cNvSpPr>
          <p:nvPr>
            <p:ph type="body"/>
          </p:nvPr>
        </p:nvSpPr>
        <p:spPr>
          <a:xfrm>
            <a:off x="4674240" y="368208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
        <p:nvSpPr>
          <p:cNvPr id="107" name="PlaceHolder 2"/>
          <p:cNvSpPr>
            <a:spLocks noGrp="1"/>
          </p:cNvSpPr>
          <p:nvPr>
            <p:ph type="body"/>
          </p:nvPr>
        </p:nvSpPr>
        <p:spPr>
          <a:xfrm>
            <a:off x="457200" y="160452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108" name="PlaceHolder 3"/>
          <p:cNvSpPr>
            <a:spLocks noGrp="1"/>
          </p:cNvSpPr>
          <p:nvPr>
            <p:ph type="body"/>
          </p:nvPr>
        </p:nvSpPr>
        <p:spPr>
          <a:xfrm>
            <a:off x="4674240" y="160452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109" name="PlaceHolder 4"/>
          <p:cNvSpPr>
            <a:spLocks noGrp="1"/>
          </p:cNvSpPr>
          <p:nvPr>
            <p:ph type="body"/>
          </p:nvPr>
        </p:nvSpPr>
        <p:spPr>
          <a:xfrm>
            <a:off x="457200" y="3682080"/>
            <a:ext cx="8229240" cy="1896840"/>
          </a:xfrm>
          <a:prstGeom prst="rect">
            <a:avLst/>
          </a:prstGeom>
        </p:spPr>
        <p:txBody>
          <a:bodyPr lIns="0" rIns="0" tIns="0" bIns="0">
            <a:normAutofit/>
          </a:bodyPr>
          <a:p>
            <a:endParaRPr b="0" lang="de-DE" sz="2700" spc="-1" strike="noStrike">
              <a:solidFill>
                <a:srgbClr val="5c656c"/>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
        <p:nvSpPr>
          <p:cNvPr id="111" name="PlaceHolder 2"/>
          <p:cNvSpPr>
            <a:spLocks noGrp="1"/>
          </p:cNvSpPr>
          <p:nvPr>
            <p:ph type="body"/>
          </p:nvPr>
        </p:nvSpPr>
        <p:spPr>
          <a:xfrm>
            <a:off x="457200" y="1604520"/>
            <a:ext cx="822924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112" name="PlaceHolder 3"/>
          <p:cNvSpPr>
            <a:spLocks noGrp="1"/>
          </p:cNvSpPr>
          <p:nvPr>
            <p:ph type="body"/>
          </p:nvPr>
        </p:nvSpPr>
        <p:spPr>
          <a:xfrm>
            <a:off x="457200" y="3682080"/>
            <a:ext cx="8229240" cy="1896840"/>
          </a:xfrm>
          <a:prstGeom prst="rect">
            <a:avLst/>
          </a:prstGeom>
        </p:spPr>
        <p:txBody>
          <a:bodyPr lIns="0" rIns="0" tIns="0" bIns="0">
            <a:normAutofit/>
          </a:bodyPr>
          <a:p>
            <a:endParaRPr b="0" lang="de-DE" sz="2700" spc="-1" strike="noStrike">
              <a:solidFill>
                <a:srgbClr val="5c656c"/>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
        <p:nvSpPr>
          <p:cNvPr id="114" name="PlaceHolder 2"/>
          <p:cNvSpPr>
            <a:spLocks noGrp="1"/>
          </p:cNvSpPr>
          <p:nvPr>
            <p:ph type="body"/>
          </p:nvPr>
        </p:nvSpPr>
        <p:spPr>
          <a:xfrm>
            <a:off x="457200" y="160452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115" name="PlaceHolder 3"/>
          <p:cNvSpPr>
            <a:spLocks noGrp="1"/>
          </p:cNvSpPr>
          <p:nvPr>
            <p:ph type="body"/>
          </p:nvPr>
        </p:nvSpPr>
        <p:spPr>
          <a:xfrm>
            <a:off x="4674240" y="160452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116" name="PlaceHolder 4"/>
          <p:cNvSpPr>
            <a:spLocks noGrp="1"/>
          </p:cNvSpPr>
          <p:nvPr>
            <p:ph type="body"/>
          </p:nvPr>
        </p:nvSpPr>
        <p:spPr>
          <a:xfrm>
            <a:off x="457200" y="368208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117" name="PlaceHolder 5"/>
          <p:cNvSpPr>
            <a:spLocks noGrp="1"/>
          </p:cNvSpPr>
          <p:nvPr>
            <p:ph type="body"/>
          </p:nvPr>
        </p:nvSpPr>
        <p:spPr>
          <a:xfrm>
            <a:off x="4674240" y="368208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
        <p:nvSpPr>
          <p:cNvPr id="119" name="PlaceHolder 2"/>
          <p:cNvSpPr>
            <a:spLocks noGrp="1"/>
          </p:cNvSpPr>
          <p:nvPr>
            <p:ph type="body"/>
          </p:nvPr>
        </p:nvSpPr>
        <p:spPr>
          <a:xfrm>
            <a:off x="457200" y="1604520"/>
            <a:ext cx="26496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120" name="PlaceHolder 3"/>
          <p:cNvSpPr>
            <a:spLocks noGrp="1"/>
          </p:cNvSpPr>
          <p:nvPr>
            <p:ph type="body"/>
          </p:nvPr>
        </p:nvSpPr>
        <p:spPr>
          <a:xfrm>
            <a:off x="3239640" y="1604520"/>
            <a:ext cx="26496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121" name="PlaceHolder 4"/>
          <p:cNvSpPr>
            <a:spLocks noGrp="1"/>
          </p:cNvSpPr>
          <p:nvPr>
            <p:ph type="body"/>
          </p:nvPr>
        </p:nvSpPr>
        <p:spPr>
          <a:xfrm>
            <a:off x="6022080" y="1604520"/>
            <a:ext cx="26496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122" name="PlaceHolder 5"/>
          <p:cNvSpPr>
            <a:spLocks noGrp="1"/>
          </p:cNvSpPr>
          <p:nvPr>
            <p:ph type="body"/>
          </p:nvPr>
        </p:nvSpPr>
        <p:spPr>
          <a:xfrm>
            <a:off x="457200" y="3682080"/>
            <a:ext cx="26496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123" name="PlaceHolder 6"/>
          <p:cNvSpPr>
            <a:spLocks noGrp="1"/>
          </p:cNvSpPr>
          <p:nvPr>
            <p:ph type="body"/>
          </p:nvPr>
        </p:nvSpPr>
        <p:spPr>
          <a:xfrm>
            <a:off x="3239640" y="3682080"/>
            <a:ext cx="26496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124" name="PlaceHolder 7"/>
          <p:cNvSpPr>
            <a:spLocks noGrp="1"/>
          </p:cNvSpPr>
          <p:nvPr>
            <p:ph type="body"/>
          </p:nvPr>
        </p:nvSpPr>
        <p:spPr>
          <a:xfrm>
            <a:off x="6022080" y="3682080"/>
            <a:ext cx="2649600" cy="1896840"/>
          </a:xfrm>
          <a:prstGeom prst="rect">
            <a:avLst/>
          </a:prstGeom>
        </p:spPr>
        <p:txBody>
          <a:bodyPr lIns="0" rIns="0" tIns="0" bIns="0">
            <a:normAutofit/>
          </a:bodyPr>
          <a:p>
            <a:endParaRPr b="0" lang="de-DE" sz="2700" spc="-1" strike="noStrike">
              <a:solidFill>
                <a:srgbClr val="5c656c"/>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
        <p:nvSpPr>
          <p:cNvPr id="10" name="PlaceHolder 2"/>
          <p:cNvSpPr>
            <a:spLocks noGrp="1"/>
          </p:cNvSpPr>
          <p:nvPr>
            <p:ph type="body"/>
          </p:nvPr>
        </p:nvSpPr>
        <p:spPr>
          <a:xfrm>
            <a:off x="457200" y="1604520"/>
            <a:ext cx="4015800" cy="3977280"/>
          </a:xfrm>
          <a:prstGeom prst="rect">
            <a:avLst/>
          </a:prstGeom>
        </p:spPr>
        <p:txBody>
          <a:bodyPr lIns="0" rIns="0" tIns="0" bIns="0">
            <a:normAutofit/>
          </a:bodyPr>
          <a:p>
            <a:endParaRPr b="0" lang="de-DE" sz="2700" spc="-1" strike="noStrike">
              <a:solidFill>
                <a:srgbClr val="5c656c"/>
              </a:solidFill>
              <a:latin typeface="Arial"/>
            </a:endParaRPr>
          </a:p>
        </p:txBody>
      </p:sp>
      <p:sp>
        <p:nvSpPr>
          <p:cNvPr id="11" name="PlaceHolder 3"/>
          <p:cNvSpPr>
            <a:spLocks noGrp="1"/>
          </p:cNvSpPr>
          <p:nvPr>
            <p:ph type="body"/>
          </p:nvPr>
        </p:nvSpPr>
        <p:spPr>
          <a:xfrm>
            <a:off x="4674240" y="1604520"/>
            <a:ext cx="4015800" cy="3977280"/>
          </a:xfrm>
          <a:prstGeom prst="rect">
            <a:avLst/>
          </a:prstGeom>
        </p:spPr>
        <p:txBody>
          <a:bodyPr lIns="0" rIns="0" tIns="0" bIns="0">
            <a:normAutofit/>
          </a:bodyPr>
          <a:p>
            <a:endParaRPr b="0" lang="de-DE" sz="2700" spc="-1" strike="noStrike">
              <a:solidFill>
                <a:srgbClr val="5c656c"/>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85800" y="2587680"/>
            <a:ext cx="7772040" cy="7784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
        <p:nvSpPr>
          <p:cNvPr id="15" name="PlaceHolder 2"/>
          <p:cNvSpPr>
            <a:spLocks noGrp="1"/>
          </p:cNvSpPr>
          <p:nvPr>
            <p:ph type="body"/>
          </p:nvPr>
        </p:nvSpPr>
        <p:spPr>
          <a:xfrm>
            <a:off x="457200" y="160452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16" name="PlaceHolder 3"/>
          <p:cNvSpPr>
            <a:spLocks noGrp="1"/>
          </p:cNvSpPr>
          <p:nvPr>
            <p:ph type="body"/>
          </p:nvPr>
        </p:nvSpPr>
        <p:spPr>
          <a:xfrm>
            <a:off x="4674240" y="1604520"/>
            <a:ext cx="4015800" cy="3977280"/>
          </a:xfrm>
          <a:prstGeom prst="rect">
            <a:avLst/>
          </a:prstGeom>
        </p:spPr>
        <p:txBody>
          <a:bodyPr lIns="0" rIns="0" tIns="0" bIns="0">
            <a:normAutofit/>
          </a:bodyPr>
          <a:p>
            <a:endParaRPr b="0" lang="de-DE" sz="2700" spc="-1" strike="noStrike">
              <a:solidFill>
                <a:srgbClr val="5c656c"/>
              </a:solidFill>
              <a:latin typeface="Arial"/>
            </a:endParaRPr>
          </a:p>
        </p:txBody>
      </p:sp>
      <p:sp>
        <p:nvSpPr>
          <p:cNvPr id="17" name="PlaceHolder 4"/>
          <p:cNvSpPr>
            <a:spLocks noGrp="1"/>
          </p:cNvSpPr>
          <p:nvPr>
            <p:ph type="body"/>
          </p:nvPr>
        </p:nvSpPr>
        <p:spPr>
          <a:xfrm>
            <a:off x="457200" y="368208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
        <p:nvSpPr>
          <p:cNvPr id="19" name="PlaceHolder 2"/>
          <p:cNvSpPr>
            <a:spLocks noGrp="1"/>
          </p:cNvSpPr>
          <p:nvPr>
            <p:ph type="body"/>
          </p:nvPr>
        </p:nvSpPr>
        <p:spPr>
          <a:xfrm>
            <a:off x="457200" y="1604520"/>
            <a:ext cx="4015800" cy="3977280"/>
          </a:xfrm>
          <a:prstGeom prst="rect">
            <a:avLst/>
          </a:prstGeom>
        </p:spPr>
        <p:txBody>
          <a:bodyPr lIns="0" rIns="0" tIns="0" bIns="0">
            <a:normAutofit/>
          </a:bodyPr>
          <a:p>
            <a:endParaRPr b="0" lang="de-DE" sz="2700" spc="-1" strike="noStrike">
              <a:solidFill>
                <a:srgbClr val="5c656c"/>
              </a:solidFill>
              <a:latin typeface="Arial"/>
            </a:endParaRPr>
          </a:p>
        </p:txBody>
      </p:sp>
      <p:sp>
        <p:nvSpPr>
          <p:cNvPr id="20" name="PlaceHolder 3"/>
          <p:cNvSpPr>
            <a:spLocks noGrp="1"/>
          </p:cNvSpPr>
          <p:nvPr>
            <p:ph type="body"/>
          </p:nvPr>
        </p:nvSpPr>
        <p:spPr>
          <a:xfrm>
            <a:off x="4674240" y="160452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21" name="PlaceHolder 4"/>
          <p:cNvSpPr>
            <a:spLocks noGrp="1"/>
          </p:cNvSpPr>
          <p:nvPr>
            <p:ph type="body"/>
          </p:nvPr>
        </p:nvSpPr>
        <p:spPr>
          <a:xfrm>
            <a:off x="4674240" y="368208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85800" y="2587680"/>
            <a:ext cx="7772040" cy="1679040"/>
          </a:xfrm>
          <a:prstGeom prst="rect">
            <a:avLst/>
          </a:prstGeom>
        </p:spPr>
        <p:txBody>
          <a:bodyPr lIns="0" rIns="0" tIns="0" bIns="0" anchor="ctr">
            <a:noAutofit/>
          </a:bodyPr>
          <a:p>
            <a:endParaRPr b="0" lang="de-DE" sz="3600" spc="-1" strike="noStrike">
              <a:solidFill>
                <a:srgbClr val="000000"/>
              </a:solidFill>
              <a:latin typeface="Arial"/>
            </a:endParaRPr>
          </a:p>
        </p:txBody>
      </p:sp>
      <p:sp>
        <p:nvSpPr>
          <p:cNvPr id="23" name="PlaceHolder 2"/>
          <p:cNvSpPr>
            <a:spLocks noGrp="1"/>
          </p:cNvSpPr>
          <p:nvPr>
            <p:ph type="body"/>
          </p:nvPr>
        </p:nvSpPr>
        <p:spPr>
          <a:xfrm>
            <a:off x="457200" y="160452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rIns="0" tIns="0" bIns="0">
            <a:normAutofit/>
          </a:bodyPr>
          <a:p>
            <a:endParaRPr b="0" lang="de-DE" sz="2700" spc="-1" strike="noStrike">
              <a:solidFill>
                <a:srgbClr val="5c656c"/>
              </a:solidFill>
              <a:latin typeface="Arial"/>
            </a:endParaRPr>
          </a:p>
        </p:txBody>
      </p:sp>
      <p:sp>
        <p:nvSpPr>
          <p:cNvPr id="25" name="PlaceHolder 4"/>
          <p:cNvSpPr>
            <a:spLocks noGrp="1"/>
          </p:cNvSpPr>
          <p:nvPr>
            <p:ph type="body"/>
          </p:nvPr>
        </p:nvSpPr>
        <p:spPr>
          <a:xfrm>
            <a:off x="457200" y="3682080"/>
            <a:ext cx="8229240" cy="1896840"/>
          </a:xfrm>
          <a:prstGeom prst="rect">
            <a:avLst/>
          </a:prstGeom>
        </p:spPr>
        <p:txBody>
          <a:bodyPr lIns="0" rIns="0" tIns="0" bIns="0">
            <a:normAutofit/>
          </a:bodyPr>
          <a:p>
            <a:endParaRPr b="0" lang="de-DE" sz="2700" spc="-1" strike="noStrike">
              <a:solidFill>
                <a:srgbClr val="5c656c"/>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Line 1"/>
          <p:cNvSpPr/>
          <p:nvPr/>
        </p:nvSpPr>
        <p:spPr>
          <a:xfrm flipV="1">
            <a:off x="625320" y="282240"/>
            <a:ext cx="8201160" cy="22320"/>
          </a:xfrm>
          <a:prstGeom prst="line">
            <a:avLst/>
          </a:prstGeom>
          <a:ln w="9360">
            <a:noFill/>
          </a:ln>
        </p:spPr>
        <p:style>
          <a:lnRef idx="0"/>
          <a:fillRef idx="0"/>
          <a:effectRef idx="0"/>
          <a:fontRef idx="minor"/>
        </p:style>
      </p:sp>
      <p:sp>
        <p:nvSpPr>
          <p:cNvPr id="1" name="CustomShape 2"/>
          <p:cNvSpPr/>
          <p:nvPr/>
        </p:nvSpPr>
        <p:spPr>
          <a:xfrm>
            <a:off x="0" y="1131840"/>
            <a:ext cx="9143640" cy="53640"/>
          </a:xfrm>
          <a:prstGeom prst="rect">
            <a:avLst/>
          </a:prstGeom>
          <a:solidFill>
            <a:srgbClr val="c90230"/>
          </a:solidFill>
          <a:ln w="9360">
            <a:noFill/>
          </a:ln>
        </p:spPr>
        <p:style>
          <a:lnRef idx="0"/>
          <a:fillRef idx="0"/>
          <a:effectRef idx="0"/>
          <a:fontRef idx="minor"/>
        </p:style>
      </p:sp>
      <p:pic>
        <p:nvPicPr>
          <p:cNvPr id="2" name="Picture 9" descr=""/>
          <p:cNvPicPr/>
          <p:nvPr/>
        </p:nvPicPr>
        <p:blipFill>
          <a:blip r:embed="rId2"/>
          <a:stretch/>
        </p:blipFill>
        <p:spPr>
          <a:xfrm>
            <a:off x="6019920" y="152280"/>
            <a:ext cx="2978640" cy="826560"/>
          </a:xfrm>
          <a:prstGeom prst="rect">
            <a:avLst/>
          </a:prstGeom>
          <a:ln>
            <a:noFill/>
          </a:ln>
        </p:spPr>
      </p:pic>
      <p:sp>
        <p:nvSpPr>
          <p:cNvPr id="3" name="PlaceHolder 3"/>
          <p:cNvSpPr>
            <a:spLocks noGrp="1"/>
          </p:cNvSpPr>
          <p:nvPr>
            <p:ph type="title"/>
          </p:nvPr>
        </p:nvSpPr>
        <p:spPr>
          <a:xfrm>
            <a:off x="685800" y="2130480"/>
            <a:ext cx="7772040" cy="1469520"/>
          </a:xfrm>
          <a:prstGeom prst="rect">
            <a:avLst/>
          </a:prstGeom>
        </p:spPr>
        <p:txBody>
          <a:bodyPr lIns="90000" rIns="90000" tIns="45000" bIns="45000" anchor="ctr">
            <a:noAutofit/>
          </a:bodyPr>
          <a:p>
            <a:pPr algn="ctr">
              <a:lnSpc>
                <a:spcPct val="100000"/>
              </a:lnSpc>
            </a:pPr>
            <a:r>
              <a:rPr b="0" lang="en-US" sz="3600" spc="-1" strike="noStrike">
                <a:solidFill>
                  <a:srgbClr val="000000"/>
                </a:solidFill>
                <a:latin typeface="Arial"/>
              </a:rPr>
              <a:t>Click to edit Master title style</a:t>
            </a:r>
            <a:endParaRPr b="0" lang="de-DE" sz="3600" spc="-1" strike="noStrike">
              <a:solidFill>
                <a:srgbClr val="000000"/>
              </a:solidFill>
              <a:latin typeface="Arial"/>
            </a:endParaRPr>
          </a:p>
        </p:txBody>
      </p:sp>
      <p:sp>
        <p:nvSpPr>
          <p:cNvPr id="4"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2700" spc="-1" strike="noStrike">
                <a:solidFill>
                  <a:srgbClr val="5c656c"/>
                </a:solidFill>
                <a:latin typeface="Arial"/>
              </a:rPr>
              <a:t>Cliquez pour éditer le format du plan de texte</a:t>
            </a:r>
            <a:endParaRPr b="0" lang="de-DE" sz="2700" spc="-1" strike="noStrike">
              <a:solidFill>
                <a:srgbClr val="5c656c"/>
              </a:solidFill>
              <a:latin typeface="Arial"/>
            </a:endParaRPr>
          </a:p>
          <a:p>
            <a:pPr lvl="1" marL="864000" indent="-324000">
              <a:spcBef>
                <a:spcPts val="1134"/>
              </a:spcBef>
              <a:buClr>
                <a:srgbClr val="000000"/>
              </a:buClr>
              <a:buSzPct val="75000"/>
              <a:buFont typeface="Symbol" charset="2"/>
              <a:buChar char=""/>
            </a:pPr>
            <a:r>
              <a:rPr b="0" lang="de-DE" sz="2000" spc="-1" strike="noStrike">
                <a:solidFill>
                  <a:srgbClr val="5c656c"/>
                </a:solidFill>
                <a:latin typeface="Arial"/>
              </a:rPr>
              <a:t>Second niveau de plan</a:t>
            </a:r>
            <a:endParaRPr b="0" lang="de-DE" sz="2000" spc="-1" strike="noStrike">
              <a:solidFill>
                <a:srgbClr val="5c656c"/>
              </a:solidFill>
              <a:latin typeface="Arial"/>
            </a:endParaRPr>
          </a:p>
          <a:p>
            <a:pPr lvl="2" marL="1296000" indent="-288000">
              <a:spcBef>
                <a:spcPts val="850"/>
              </a:spcBef>
              <a:buClr>
                <a:srgbClr val="000000"/>
              </a:buClr>
              <a:buSzPct val="45000"/>
              <a:buFont typeface="Wingdings" charset="2"/>
              <a:buChar char=""/>
            </a:pPr>
            <a:r>
              <a:rPr b="0" lang="de-DE" sz="1200" spc="-1" strike="noStrike">
                <a:solidFill>
                  <a:srgbClr val="5c656c"/>
                </a:solidFill>
                <a:latin typeface="Arial"/>
              </a:rPr>
              <a:t>Troisième niveau de plan</a:t>
            </a:r>
            <a:endParaRPr b="0" lang="de-DE" sz="1200" spc="-1" strike="noStrike">
              <a:solidFill>
                <a:srgbClr val="5c656c"/>
              </a:solidFill>
              <a:latin typeface="Arial"/>
            </a:endParaRPr>
          </a:p>
          <a:p>
            <a:pPr lvl="3" marL="1728000" indent="-216000">
              <a:spcBef>
                <a:spcPts val="567"/>
              </a:spcBef>
              <a:buClr>
                <a:srgbClr val="000000"/>
              </a:buClr>
              <a:buSzPct val="75000"/>
              <a:buFont typeface="Symbol" charset="2"/>
              <a:buChar char=""/>
            </a:pPr>
            <a:r>
              <a:rPr b="0" lang="de-DE" sz="1200" spc="-1" strike="noStrike">
                <a:solidFill>
                  <a:srgbClr val="5c656c"/>
                </a:solidFill>
                <a:latin typeface="Arial"/>
              </a:rPr>
              <a:t>Quatrième niveau de plan</a:t>
            </a:r>
            <a:endParaRPr b="0" lang="de-DE" sz="1200" spc="-1" strike="noStrike">
              <a:solidFill>
                <a:srgbClr val="5c656c"/>
              </a:solidFill>
              <a:latin typeface="Arial"/>
            </a:endParaRPr>
          </a:p>
          <a:p>
            <a:pPr lvl="4" marL="2160000" indent="-216000">
              <a:spcBef>
                <a:spcPts val="283"/>
              </a:spcBef>
              <a:buClr>
                <a:srgbClr val="000000"/>
              </a:buClr>
              <a:buSzPct val="45000"/>
              <a:buFont typeface="Wingdings" charset="2"/>
              <a:buChar char=""/>
            </a:pPr>
            <a:r>
              <a:rPr b="0" lang="de-DE" sz="2000" spc="-1" strike="noStrike">
                <a:solidFill>
                  <a:srgbClr val="5c656c"/>
                </a:solidFill>
                <a:latin typeface="Arial"/>
              </a:rPr>
              <a:t>Cinquième niveau de plan</a:t>
            </a:r>
            <a:endParaRPr b="0" lang="de-DE" sz="2000" spc="-1" strike="noStrike">
              <a:solidFill>
                <a:srgbClr val="5c656c"/>
              </a:solidFill>
              <a:latin typeface="Arial"/>
            </a:endParaRPr>
          </a:p>
          <a:p>
            <a:pPr lvl="5" marL="2592000" indent="-216000">
              <a:spcBef>
                <a:spcPts val="283"/>
              </a:spcBef>
              <a:buClr>
                <a:srgbClr val="000000"/>
              </a:buClr>
              <a:buSzPct val="45000"/>
              <a:buFont typeface="Wingdings" charset="2"/>
              <a:buChar char=""/>
            </a:pPr>
            <a:r>
              <a:rPr b="0" lang="de-DE" sz="2000" spc="-1" strike="noStrike">
                <a:solidFill>
                  <a:srgbClr val="5c656c"/>
                </a:solidFill>
                <a:latin typeface="Arial"/>
              </a:rPr>
              <a:t>Sixième niveau de plan</a:t>
            </a:r>
            <a:endParaRPr b="0" lang="de-DE" sz="2000" spc="-1" strike="noStrike">
              <a:solidFill>
                <a:srgbClr val="5c656c"/>
              </a:solidFill>
              <a:latin typeface="Arial"/>
            </a:endParaRPr>
          </a:p>
          <a:p>
            <a:pPr lvl="6" marL="3024000" indent="-216000">
              <a:spcBef>
                <a:spcPts val="283"/>
              </a:spcBef>
              <a:buClr>
                <a:srgbClr val="000000"/>
              </a:buClr>
              <a:buSzPct val="45000"/>
              <a:buFont typeface="Wingdings" charset="2"/>
              <a:buChar char=""/>
            </a:pPr>
            <a:r>
              <a:rPr b="0" lang="de-DE" sz="2000" spc="-1" strike="noStrike">
                <a:solidFill>
                  <a:srgbClr val="5c656c"/>
                </a:solidFill>
                <a:latin typeface="Arial"/>
              </a:rPr>
              <a:t>Septième niveau de plan</a:t>
            </a:r>
            <a:endParaRPr b="0" lang="de-DE" sz="2000" spc="-1" strike="noStrike">
              <a:solidFill>
                <a:srgbClr val="5c656c"/>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Line 1"/>
          <p:cNvSpPr/>
          <p:nvPr/>
        </p:nvSpPr>
        <p:spPr>
          <a:xfrm flipV="1">
            <a:off x="625320" y="282240"/>
            <a:ext cx="8201160" cy="22320"/>
          </a:xfrm>
          <a:prstGeom prst="line">
            <a:avLst/>
          </a:prstGeom>
          <a:ln w="9360">
            <a:noFill/>
          </a:ln>
        </p:spPr>
        <p:style>
          <a:lnRef idx="0"/>
          <a:fillRef idx="0"/>
          <a:effectRef idx="0"/>
          <a:fontRef idx="minor"/>
        </p:style>
      </p:sp>
      <p:sp>
        <p:nvSpPr>
          <p:cNvPr id="42" name="CustomShape 2"/>
          <p:cNvSpPr/>
          <p:nvPr/>
        </p:nvSpPr>
        <p:spPr>
          <a:xfrm>
            <a:off x="0" y="1131840"/>
            <a:ext cx="9143640" cy="53640"/>
          </a:xfrm>
          <a:prstGeom prst="rect">
            <a:avLst/>
          </a:prstGeom>
          <a:solidFill>
            <a:srgbClr val="c90230"/>
          </a:solidFill>
          <a:ln w="9360">
            <a:noFill/>
          </a:ln>
        </p:spPr>
        <p:style>
          <a:lnRef idx="0"/>
          <a:fillRef idx="0"/>
          <a:effectRef idx="0"/>
          <a:fontRef idx="minor"/>
        </p:style>
      </p:sp>
      <p:pic>
        <p:nvPicPr>
          <p:cNvPr id="43" name="Picture 9" descr=""/>
          <p:cNvPicPr/>
          <p:nvPr/>
        </p:nvPicPr>
        <p:blipFill>
          <a:blip r:embed="rId2"/>
          <a:stretch/>
        </p:blipFill>
        <p:spPr>
          <a:xfrm>
            <a:off x="6019920" y="152280"/>
            <a:ext cx="2978640" cy="826560"/>
          </a:xfrm>
          <a:prstGeom prst="rect">
            <a:avLst/>
          </a:prstGeom>
          <a:ln>
            <a:noFill/>
          </a:ln>
        </p:spPr>
      </p:pic>
      <p:sp>
        <p:nvSpPr>
          <p:cNvPr id="44" name="PlaceHolder 3"/>
          <p:cNvSpPr>
            <a:spLocks noGrp="1"/>
          </p:cNvSpPr>
          <p:nvPr>
            <p:ph type="title"/>
          </p:nvPr>
        </p:nvSpPr>
        <p:spPr>
          <a:xfrm>
            <a:off x="685800" y="2587680"/>
            <a:ext cx="7772040" cy="1679040"/>
          </a:xfrm>
          <a:prstGeom prst="rect">
            <a:avLst/>
          </a:prstGeom>
        </p:spPr>
        <p:txBody>
          <a:bodyPr lIns="90000" rIns="90000" tIns="45000" bIns="45000" anchor="ctr">
            <a:noAutofit/>
          </a:bodyPr>
          <a:p>
            <a:pPr algn="ctr">
              <a:lnSpc>
                <a:spcPct val="100000"/>
              </a:lnSpc>
            </a:pPr>
            <a:r>
              <a:rPr b="0" lang="en-US" sz="3600" spc="-1" strike="noStrike">
                <a:solidFill>
                  <a:srgbClr val="000000"/>
                </a:solidFill>
                <a:latin typeface="Arial"/>
              </a:rPr>
              <a:t>Click to edit Master title style</a:t>
            </a:r>
            <a:endParaRPr b="0" lang="de-DE" sz="3600" spc="-1" strike="noStrike">
              <a:solidFill>
                <a:srgbClr val="000000"/>
              </a:solidFill>
              <a:latin typeface="Arial"/>
            </a:endParaRPr>
          </a:p>
        </p:txBody>
      </p:sp>
      <p:sp>
        <p:nvSpPr>
          <p:cNvPr id="45" name="CustomShape 4"/>
          <p:cNvSpPr/>
          <p:nvPr/>
        </p:nvSpPr>
        <p:spPr>
          <a:xfrm>
            <a:off x="304920" y="192240"/>
            <a:ext cx="6933960" cy="8348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en-GB" sz="3000" spc="-1" strike="noStrike">
                <a:solidFill>
                  <a:srgbClr val="000000"/>
                </a:solidFill>
                <a:latin typeface="Arial"/>
              </a:rPr>
              <a:t>Password Visualisation</a:t>
            </a:r>
            <a:endParaRPr b="0" lang="fr-FR" sz="3000" spc="-1" strike="noStrike">
              <a:latin typeface="Arial"/>
            </a:endParaRPr>
          </a:p>
        </p:txBody>
      </p:sp>
      <p:sp>
        <p:nvSpPr>
          <p:cNvPr id="46"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2700" spc="-1" strike="noStrike">
                <a:solidFill>
                  <a:srgbClr val="5c656c"/>
                </a:solidFill>
                <a:latin typeface="Arial"/>
              </a:rPr>
              <a:t>Cliquez pour éditer le format du plan de texte</a:t>
            </a:r>
            <a:endParaRPr b="0" lang="de-DE" sz="2700" spc="-1" strike="noStrike">
              <a:solidFill>
                <a:srgbClr val="5c656c"/>
              </a:solidFill>
              <a:latin typeface="Arial"/>
            </a:endParaRPr>
          </a:p>
          <a:p>
            <a:pPr lvl="1" marL="864000" indent="-324000">
              <a:spcBef>
                <a:spcPts val="1134"/>
              </a:spcBef>
              <a:buClr>
                <a:srgbClr val="000000"/>
              </a:buClr>
              <a:buSzPct val="75000"/>
              <a:buFont typeface="Symbol" charset="2"/>
              <a:buChar char=""/>
            </a:pPr>
            <a:r>
              <a:rPr b="0" lang="de-DE" sz="2000" spc="-1" strike="noStrike">
                <a:solidFill>
                  <a:srgbClr val="5c656c"/>
                </a:solidFill>
                <a:latin typeface="Arial"/>
              </a:rPr>
              <a:t>Second niveau de plan</a:t>
            </a:r>
            <a:endParaRPr b="0" lang="de-DE" sz="2000" spc="-1" strike="noStrike">
              <a:solidFill>
                <a:srgbClr val="5c656c"/>
              </a:solidFill>
              <a:latin typeface="Arial"/>
            </a:endParaRPr>
          </a:p>
          <a:p>
            <a:pPr lvl="2" marL="1296000" indent="-288000">
              <a:spcBef>
                <a:spcPts val="850"/>
              </a:spcBef>
              <a:buClr>
                <a:srgbClr val="000000"/>
              </a:buClr>
              <a:buSzPct val="45000"/>
              <a:buFont typeface="Wingdings" charset="2"/>
              <a:buChar char=""/>
            </a:pPr>
            <a:r>
              <a:rPr b="0" lang="de-DE" sz="1200" spc="-1" strike="noStrike">
                <a:solidFill>
                  <a:srgbClr val="5c656c"/>
                </a:solidFill>
                <a:latin typeface="Arial"/>
              </a:rPr>
              <a:t>Troisième niveau de plan</a:t>
            </a:r>
            <a:endParaRPr b="0" lang="de-DE" sz="1200" spc="-1" strike="noStrike">
              <a:solidFill>
                <a:srgbClr val="5c656c"/>
              </a:solidFill>
              <a:latin typeface="Arial"/>
            </a:endParaRPr>
          </a:p>
          <a:p>
            <a:pPr lvl="3" marL="1728000" indent="-216000">
              <a:spcBef>
                <a:spcPts val="567"/>
              </a:spcBef>
              <a:buClr>
                <a:srgbClr val="000000"/>
              </a:buClr>
              <a:buSzPct val="75000"/>
              <a:buFont typeface="Symbol" charset="2"/>
              <a:buChar char=""/>
            </a:pPr>
            <a:r>
              <a:rPr b="0" lang="de-DE" sz="1200" spc="-1" strike="noStrike">
                <a:solidFill>
                  <a:srgbClr val="5c656c"/>
                </a:solidFill>
                <a:latin typeface="Arial"/>
              </a:rPr>
              <a:t>Quatrième niveau de plan</a:t>
            </a:r>
            <a:endParaRPr b="0" lang="de-DE" sz="1200" spc="-1" strike="noStrike">
              <a:solidFill>
                <a:srgbClr val="5c656c"/>
              </a:solidFill>
              <a:latin typeface="Arial"/>
            </a:endParaRPr>
          </a:p>
          <a:p>
            <a:pPr lvl="4" marL="2160000" indent="-216000">
              <a:spcBef>
                <a:spcPts val="283"/>
              </a:spcBef>
              <a:buClr>
                <a:srgbClr val="000000"/>
              </a:buClr>
              <a:buSzPct val="45000"/>
              <a:buFont typeface="Wingdings" charset="2"/>
              <a:buChar char=""/>
            </a:pPr>
            <a:r>
              <a:rPr b="0" lang="de-DE" sz="2000" spc="-1" strike="noStrike">
                <a:solidFill>
                  <a:srgbClr val="5c656c"/>
                </a:solidFill>
                <a:latin typeface="Arial"/>
              </a:rPr>
              <a:t>Cinquième niveau de plan</a:t>
            </a:r>
            <a:endParaRPr b="0" lang="de-DE" sz="2000" spc="-1" strike="noStrike">
              <a:solidFill>
                <a:srgbClr val="5c656c"/>
              </a:solidFill>
              <a:latin typeface="Arial"/>
            </a:endParaRPr>
          </a:p>
          <a:p>
            <a:pPr lvl="5" marL="2592000" indent="-216000">
              <a:spcBef>
                <a:spcPts val="283"/>
              </a:spcBef>
              <a:buClr>
                <a:srgbClr val="000000"/>
              </a:buClr>
              <a:buSzPct val="45000"/>
              <a:buFont typeface="Wingdings" charset="2"/>
              <a:buChar char=""/>
            </a:pPr>
            <a:r>
              <a:rPr b="0" lang="de-DE" sz="2000" spc="-1" strike="noStrike">
                <a:solidFill>
                  <a:srgbClr val="5c656c"/>
                </a:solidFill>
                <a:latin typeface="Arial"/>
              </a:rPr>
              <a:t>Sixième niveau de plan</a:t>
            </a:r>
            <a:endParaRPr b="0" lang="de-DE" sz="2000" spc="-1" strike="noStrike">
              <a:solidFill>
                <a:srgbClr val="5c656c"/>
              </a:solidFill>
              <a:latin typeface="Arial"/>
            </a:endParaRPr>
          </a:p>
          <a:p>
            <a:pPr lvl="6" marL="3024000" indent="-216000">
              <a:spcBef>
                <a:spcPts val="283"/>
              </a:spcBef>
              <a:buClr>
                <a:srgbClr val="000000"/>
              </a:buClr>
              <a:buSzPct val="45000"/>
              <a:buFont typeface="Wingdings" charset="2"/>
              <a:buChar char=""/>
            </a:pPr>
            <a:r>
              <a:rPr b="0" lang="de-DE" sz="2000" spc="-1" strike="noStrike">
                <a:solidFill>
                  <a:srgbClr val="5c656c"/>
                </a:solidFill>
                <a:latin typeface="Arial"/>
              </a:rPr>
              <a:t>Septième niveau de plan</a:t>
            </a:r>
            <a:endParaRPr b="0" lang="de-DE" sz="2000" spc="-1" strike="noStrike">
              <a:solidFill>
                <a:srgbClr val="5c656c"/>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3" name="Line 1"/>
          <p:cNvSpPr/>
          <p:nvPr/>
        </p:nvSpPr>
        <p:spPr>
          <a:xfrm flipV="1">
            <a:off x="625320" y="282240"/>
            <a:ext cx="8201160" cy="22320"/>
          </a:xfrm>
          <a:prstGeom prst="line">
            <a:avLst/>
          </a:prstGeom>
          <a:ln w="9360">
            <a:noFill/>
          </a:ln>
        </p:spPr>
        <p:style>
          <a:lnRef idx="0"/>
          <a:fillRef idx="0"/>
          <a:effectRef idx="0"/>
          <a:fontRef idx="minor"/>
        </p:style>
      </p:sp>
      <p:sp>
        <p:nvSpPr>
          <p:cNvPr id="84" name="CustomShape 2"/>
          <p:cNvSpPr/>
          <p:nvPr/>
        </p:nvSpPr>
        <p:spPr>
          <a:xfrm>
            <a:off x="0" y="1131840"/>
            <a:ext cx="9143640" cy="53640"/>
          </a:xfrm>
          <a:prstGeom prst="rect">
            <a:avLst/>
          </a:prstGeom>
          <a:solidFill>
            <a:srgbClr val="c90230"/>
          </a:solidFill>
          <a:ln w="9360">
            <a:noFill/>
          </a:ln>
        </p:spPr>
        <p:style>
          <a:lnRef idx="0"/>
          <a:fillRef idx="0"/>
          <a:effectRef idx="0"/>
          <a:fontRef idx="minor"/>
        </p:style>
      </p:sp>
      <p:pic>
        <p:nvPicPr>
          <p:cNvPr id="85" name="Picture 9" descr=""/>
          <p:cNvPicPr/>
          <p:nvPr/>
        </p:nvPicPr>
        <p:blipFill>
          <a:blip r:embed="rId2"/>
          <a:stretch/>
        </p:blipFill>
        <p:spPr>
          <a:xfrm>
            <a:off x="6019920" y="152280"/>
            <a:ext cx="2978640" cy="826560"/>
          </a:xfrm>
          <a:prstGeom prst="rect">
            <a:avLst/>
          </a:prstGeom>
          <a:ln>
            <a:noFill/>
          </a:ln>
        </p:spPr>
      </p:pic>
      <p:sp>
        <p:nvSpPr>
          <p:cNvPr id="86" name="CustomShape 3"/>
          <p:cNvSpPr/>
          <p:nvPr/>
        </p:nvSpPr>
        <p:spPr>
          <a:xfrm>
            <a:off x="8458200" y="6413400"/>
            <a:ext cx="609120" cy="364680"/>
          </a:xfrm>
          <a:prstGeom prst="rect">
            <a:avLst/>
          </a:prstGeom>
          <a:noFill/>
          <a:ln>
            <a:noFill/>
          </a:ln>
        </p:spPr>
        <p:style>
          <a:lnRef idx="0"/>
          <a:fillRef idx="0"/>
          <a:effectRef idx="0"/>
          <a:fontRef idx="minor"/>
        </p:style>
        <p:txBody>
          <a:bodyPr lIns="90000" rIns="90000" tIns="45000" bIns="45000">
            <a:spAutoFit/>
          </a:bodyPr>
          <a:p>
            <a:pPr algn="r">
              <a:lnSpc>
                <a:spcPct val="100000"/>
              </a:lnSpc>
            </a:pPr>
            <a:fld id="{857BDD66-75FC-4C89-A3F3-5B8279EE123A}" type="slidenum">
              <a:rPr b="0" lang="en-US" sz="1800" spc="-1" strike="noStrike">
                <a:solidFill>
                  <a:srgbClr val="000000"/>
                </a:solidFill>
                <a:latin typeface="Arial"/>
              </a:rPr>
              <a:t>&lt;numéro&gt;</a:t>
            </a:fld>
            <a:endParaRPr b="0" lang="fr-FR" sz="1800" spc="-1" strike="noStrike">
              <a:latin typeface="Arial"/>
            </a:endParaRPr>
          </a:p>
        </p:txBody>
      </p:sp>
      <p:sp>
        <p:nvSpPr>
          <p:cNvPr id="87" name="PlaceHolder 4"/>
          <p:cNvSpPr>
            <a:spLocks noGrp="1"/>
          </p:cNvSpPr>
          <p:nvPr>
            <p:ph type="body"/>
          </p:nvPr>
        </p:nvSpPr>
        <p:spPr>
          <a:xfrm>
            <a:off x="304920" y="1341360"/>
            <a:ext cx="8534160" cy="4754160"/>
          </a:xfrm>
          <a:prstGeom prst="rect">
            <a:avLst/>
          </a:prstGeom>
        </p:spPr>
        <p:txBody>
          <a:bodyPr lIns="90000" rIns="90000" tIns="45000" bIns="45000">
            <a:noAutofit/>
          </a:bodyPr>
          <a:p>
            <a:pPr marL="326880" indent="-326520">
              <a:lnSpc>
                <a:spcPct val="100000"/>
              </a:lnSpc>
              <a:spcBef>
                <a:spcPts val="561"/>
              </a:spcBef>
              <a:buClr>
                <a:srgbClr val="204162"/>
              </a:buClr>
              <a:buFont typeface="StarSymbol"/>
              <a:buChar char="-"/>
            </a:pPr>
            <a:r>
              <a:rPr b="0" lang="en-US" sz="2800" spc="-1" strike="noStrike">
                <a:solidFill>
                  <a:srgbClr val="000000"/>
                </a:solidFill>
                <a:latin typeface="Arial"/>
              </a:rPr>
              <a:t>Click to edit Master text styles</a:t>
            </a:r>
            <a:endParaRPr b="0" lang="de-DE" sz="28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US" sz="2400" spc="-1" strike="noStrike">
                <a:solidFill>
                  <a:srgbClr val="000000"/>
                </a:solidFill>
                <a:latin typeface="Arial"/>
              </a:rPr>
              <a:t>Second level</a:t>
            </a:r>
            <a:endParaRPr b="0" lang="de-DE" sz="2400" spc="-1" strike="noStrike">
              <a:solidFill>
                <a:srgbClr val="5c656c"/>
              </a:solidFill>
              <a:latin typeface="Arial"/>
            </a:endParaRPr>
          </a:p>
          <a:p>
            <a:pPr lvl="2" marL="1092240" indent="-218880">
              <a:lnSpc>
                <a:spcPct val="100000"/>
              </a:lnSpc>
              <a:spcBef>
                <a:spcPts val="479"/>
              </a:spcBef>
              <a:buClr>
                <a:srgbClr val="204162"/>
              </a:buClr>
              <a:buFont typeface="StarSymbol"/>
              <a:buChar char="-"/>
            </a:pPr>
            <a:r>
              <a:rPr b="0" lang="en-US" sz="2400" spc="-1" strike="noStrike">
                <a:solidFill>
                  <a:srgbClr val="000000"/>
                </a:solidFill>
                <a:latin typeface="Arial"/>
              </a:rPr>
              <a:t>Third level</a:t>
            </a:r>
            <a:endParaRPr b="0" lang="de-DE" sz="2400" spc="-1" strike="noStrike">
              <a:solidFill>
                <a:srgbClr val="5c656c"/>
              </a:solidFill>
              <a:latin typeface="Arial"/>
            </a:endParaRPr>
          </a:p>
          <a:p>
            <a:pPr lvl="3" marL="1527120" indent="-217080">
              <a:lnSpc>
                <a:spcPct val="100000"/>
              </a:lnSpc>
              <a:spcBef>
                <a:spcPts val="281"/>
              </a:spcBef>
              <a:buClr>
                <a:srgbClr val="204162"/>
              </a:buClr>
              <a:buFont typeface="StarSymbol"/>
              <a:buChar char="-"/>
            </a:pPr>
            <a:r>
              <a:rPr b="0" lang="en-US" sz="1400" spc="-1" strike="noStrike">
                <a:solidFill>
                  <a:srgbClr val="000000"/>
                </a:solidFill>
                <a:latin typeface="Arial"/>
              </a:rPr>
              <a:t>Fourth level</a:t>
            </a:r>
            <a:endParaRPr b="0" lang="de-DE" sz="1400" spc="-1" strike="noStrike">
              <a:solidFill>
                <a:srgbClr val="5c656c"/>
              </a:solidFill>
              <a:latin typeface="Arial"/>
            </a:endParaRPr>
          </a:p>
          <a:p>
            <a:pPr lvl="4" marL="1963800" indent="-218880">
              <a:lnSpc>
                <a:spcPct val="100000"/>
              </a:lnSpc>
              <a:spcBef>
                <a:spcPts val="281"/>
              </a:spcBef>
              <a:buClr>
                <a:srgbClr val="204162"/>
              </a:buClr>
              <a:buFont typeface="StarSymbol"/>
              <a:buChar char="-"/>
            </a:pPr>
            <a:r>
              <a:rPr b="0" lang="en-US" sz="1400" spc="-1" strike="noStrike">
                <a:solidFill>
                  <a:srgbClr val="000000"/>
                </a:solidFill>
                <a:latin typeface="Arial"/>
              </a:rPr>
              <a:t>Fifth level</a:t>
            </a:r>
            <a:endParaRPr b="0" lang="de-DE" sz="1400" spc="-1" strike="noStrike">
              <a:solidFill>
                <a:srgbClr val="5c656c"/>
              </a:solidFill>
              <a:latin typeface="Arial"/>
            </a:endParaRPr>
          </a:p>
        </p:txBody>
      </p:sp>
      <p:sp>
        <p:nvSpPr>
          <p:cNvPr id="88" name="PlaceHolder 5"/>
          <p:cNvSpPr>
            <a:spLocks noGrp="1"/>
          </p:cNvSpPr>
          <p:nvPr>
            <p:ph type="title"/>
          </p:nvPr>
        </p:nvSpPr>
        <p:spPr>
          <a:xfrm>
            <a:off x="304920" y="192240"/>
            <a:ext cx="5790960" cy="834840"/>
          </a:xfrm>
          <a:prstGeom prst="rect">
            <a:avLst/>
          </a:prstGeom>
        </p:spPr>
        <p:txBody>
          <a:bodyPr lIns="90000" rIns="90000" tIns="45000" bIns="45000" anchor="ctr">
            <a:noAutofit/>
          </a:bodyPr>
          <a:p>
            <a:pPr>
              <a:lnSpc>
                <a:spcPct val="100000"/>
              </a:lnSpc>
            </a:pPr>
            <a:r>
              <a:rPr b="0" lang="en-US" sz="3000" spc="-1" strike="noStrike">
                <a:solidFill>
                  <a:srgbClr val="000000"/>
                </a:solidFill>
                <a:latin typeface="Arial"/>
              </a:rPr>
              <a:t>Click to edit Master title style</a:t>
            </a:r>
            <a:endParaRPr b="0" lang="de-DE" sz="3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hyperlink" Target="https://cyber.kent.ac.uk/" TargetMode="External"/><Relationship Id="rId2" Type="http://schemas.openxmlformats.org/officeDocument/2006/relationships/hyperlink" Target="https://cyber.kent.ac.uk/" TargetMode="External"/><Relationship Id="rId3" Type="http://schemas.openxmlformats.org/officeDocument/2006/relationships/hyperlink" Target="https://cyber.kent.ac.uk/" TargetMode="External"/><Relationship Id="rId4" Type="http://schemas.openxmlformats.org/officeDocument/2006/relationships/hyperlink" Target="http://www.hooklee.com/" TargetMode="External"/><Relationship Id="rId5" Type="http://schemas.openxmlformats.org/officeDocument/2006/relationships/hyperlink" Target="https://twitter.com/hooklee75" TargetMode="External"/><Relationship Id="rId6" Type="http://schemas.openxmlformats.org/officeDocument/2006/relationships/image" Target="../media/image4.png"/><Relationship Id="rId7" Type="http://schemas.openxmlformats.org/officeDocument/2006/relationships/slideLayout" Target="../slideLayouts/slideLayout2.xml"/><Relationship Id="rId8"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hyperlink" Target="http://dx.doi.org/10.1145/2379690.2379702" TargetMode="External"/><Relationship Id="rId2" Type="http://schemas.openxmlformats.org/officeDocument/2006/relationships/image" Target="../media/image17.png"/><Relationship Id="rId3" Type="http://schemas.openxmlformats.org/officeDocument/2006/relationships/slideLayout" Target="../slideLayouts/slideLayout25.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hyperlink" Target="http://arxiv.org/abs/1511.08324" TargetMode="External"/><Relationship Id="rId2" Type="http://schemas.openxmlformats.org/officeDocument/2006/relationships/image" Target="../media/image18.wmf"/><Relationship Id="rId3" Type="http://schemas.openxmlformats.org/officeDocument/2006/relationships/image" Target="../media/image19.wmf"/><Relationship Id="rId4" Type="http://schemas.openxmlformats.org/officeDocument/2006/relationships/slideLayout" Target="../slideLayouts/slideLayout25.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png"/><Relationship Id="rId3"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8.gif"/><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hyperlink" Target="http://datagenetics.com/" TargetMode="External"/><Relationship Id="rId2" Type="http://schemas.openxmlformats.org/officeDocument/2006/relationships/hyperlink" Target="http://datagenetics.com/blog/september32012/index.html" TargetMode="Externa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slideLayout" Target="../slideLayouts/slideLayout25.xml"/><Relationship Id="rId6"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TextShape 1"/>
          <p:cNvSpPr txBox="1"/>
          <p:nvPr/>
        </p:nvSpPr>
        <p:spPr>
          <a:xfrm>
            <a:off x="380880" y="1654200"/>
            <a:ext cx="8381520" cy="1469520"/>
          </a:xfrm>
          <a:prstGeom prst="rect">
            <a:avLst/>
          </a:prstGeom>
          <a:noFill/>
          <a:ln>
            <a:noFill/>
          </a:ln>
        </p:spPr>
        <p:txBody>
          <a:bodyPr anchor="ctr">
            <a:noAutofit/>
          </a:bodyPr>
          <a:p>
            <a:pPr algn="ctr">
              <a:lnSpc>
                <a:spcPct val="100000"/>
              </a:lnSpc>
            </a:pPr>
            <a:r>
              <a:rPr b="0" lang="en-GB" sz="3600" spc="-1" strike="noStrike">
                <a:solidFill>
                  <a:srgbClr val="000000"/>
                </a:solidFill>
                <a:latin typeface="Arial"/>
              </a:rPr>
              <a:t>Password Visualisation</a:t>
            </a:r>
            <a:endParaRPr b="0" lang="de-DE" sz="3600" spc="-1" strike="noStrike">
              <a:solidFill>
                <a:srgbClr val="000000"/>
              </a:solidFill>
              <a:latin typeface="Arial"/>
            </a:endParaRPr>
          </a:p>
        </p:txBody>
      </p:sp>
      <p:sp>
        <p:nvSpPr>
          <p:cNvPr id="132" name="TextShape 2"/>
          <p:cNvSpPr txBox="1"/>
          <p:nvPr/>
        </p:nvSpPr>
        <p:spPr>
          <a:xfrm>
            <a:off x="685800" y="3352680"/>
            <a:ext cx="7772040" cy="3200040"/>
          </a:xfrm>
          <a:prstGeom prst="rect">
            <a:avLst/>
          </a:prstGeom>
          <a:noFill/>
          <a:ln>
            <a:noFill/>
          </a:ln>
        </p:spPr>
        <p:txBody>
          <a:bodyPr anchor="ctr">
            <a:noAutofit/>
          </a:bodyPr>
          <a:p>
            <a:pPr algn="ctr">
              <a:lnSpc>
                <a:spcPct val="100000"/>
              </a:lnSpc>
            </a:pPr>
            <a:r>
              <a:rPr b="0" lang="en-GB" sz="2400" spc="-1" strike="noStrike">
                <a:solidFill>
                  <a:srgbClr val="000000"/>
                </a:solidFill>
                <a:latin typeface="Arial"/>
              </a:rPr>
              <a:t>Shujun </a:t>
            </a:r>
            <a:r>
              <a:rPr b="0" lang="en-GB" sz="2400" spc="-1" strike="noStrike" u="sng">
                <a:solidFill>
                  <a:srgbClr val="000000"/>
                </a:solidFill>
                <a:uFillTx/>
                <a:latin typeface="Arial"/>
              </a:rPr>
              <a:t>LI</a:t>
            </a:r>
            <a:r>
              <a:rPr b="0" lang="en-GB" sz="2400" spc="-1" strike="noStrike">
                <a:solidFill>
                  <a:srgbClr val="000000"/>
                </a:solidFill>
                <a:latin typeface="Arial"/>
              </a:rPr>
              <a:t> (</a:t>
            </a:r>
            <a:r>
              <a:rPr b="1" lang="zh-CN" sz="2400" spc="-1" strike="noStrike" u="sng">
                <a:solidFill>
                  <a:srgbClr val="000000"/>
                </a:solidFill>
                <a:uFillTx/>
                <a:latin typeface="微软雅黑 Light"/>
                <a:ea typeface="微软雅黑 Light"/>
              </a:rPr>
              <a:t>李</a:t>
            </a:r>
            <a:r>
              <a:rPr b="0" lang="zh-CN" sz="2400" spc="-1" strike="noStrike">
                <a:solidFill>
                  <a:srgbClr val="000000"/>
                </a:solidFill>
                <a:latin typeface="微软雅黑 Light"/>
                <a:ea typeface="微软雅黑 Light"/>
              </a:rPr>
              <a:t>树钧</a:t>
            </a:r>
            <a:r>
              <a:rPr b="0" lang="en-GB" sz="2400" spc="-1" strike="noStrike">
                <a:solidFill>
                  <a:srgbClr val="000000"/>
                </a:solidFill>
                <a:latin typeface="Arial"/>
                <a:ea typeface="微软雅黑 Light"/>
              </a:rPr>
              <a:t>)</a:t>
            </a:r>
            <a:endParaRPr b="0" lang="fr-FR" sz="2400" spc="-1" strike="noStrike">
              <a:latin typeface="Arial"/>
            </a:endParaRPr>
          </a:p>
          <a:p>
            <a:pPr algn="ctr">
              <a:lnSpc>
                <a:spcPct val="100000"/>
              </a:lnSpc>
            </a:pPr>
            <a:endParaRPr b="0" lang="fr-FR" sz="2400" spc="-1" strike="noStrike">
              <a:latin typeface="Arial"/>
            </a:endParaRPr>
          </a:p>
          <a:p>
            <a:pPr algn="ctr">
              <a:lnSpc>
                <a:spcPct val="100000"/>
              </a:lnSpc>
            </a:pPr>
            <a:r>
              <a:rPr b="0" lang="en-GB" sz="2400" spc="-1" strike="noStrike">
                <a:solidFill>
                  <a:srgbClr val="000000"/>
                </a:solidFill>
                <a:latin typeface="Arial"/>
                <a:ea typeface="微软雅黑 Light"/>
              </a:rPr>
              <a:t>Professor of Cyber Security, School of Computing</a:t>
            </a:r>
            <a:endParaRPr b="0" lang="fr-FR" sz="2400" spc="-1" strike="noStrike">
              <a:latin typeface="Arial"/>
            </a:endParaRPr>
          </a:p>
          <a:p>
            <a:pPr algn="ctr">
              <a:lnSpc>
                <a:spcPct val="100000"/>
              </a:lnSpc>
            </a:pPr>
            <a:r>
              <a:rPr b="0" lang="en-GB" sz="2400" spc="-1" strike="noStrike">
                <a:solidFill>
                  <a:srgbClr val="000000"/>
                </a:solidFill>
                <a:latin typeface="Arial"/>
                <a:ea typeface="微软雅黑 Light"/>
              </a:rPr>
              <a:t>Director, </a:t>
            </a:r>
            <a:r>
              <a:rPr b="0" lang="en-GB" sz="2400" spc="-1" strike="noStrike" u="sng">
                <a:solidFill>
                  <a:srgbClr val="0000ff"/>
                </a:solidFill>
                <a:uFillTx/>
                <a:latin typeface="Arial"/>
                <a:ea typeface="微软雅黑 Light"/>
                <a:hlinkClick r:id="rId1"/>
              </a:rPr>
              <a:t>Kent Interdisciplinary Research Centre in Cyber Security (</a:t>
            </a:r>
            <a:r>
              <a:rPr b="0" lang="en-GB" sz="2400" spc="-1" strike="noStrike" u="sng">
                <a:solidFill>
                  <a:srgbClr val="0000ff"/>
                </a:solidFill>
                <a:uFillTx/>
                <a:latin typeface="Arial"/>
                <a:ea typeface="微软雅黑 Light"/>
                <a:hlinkClick r:id="rId2"/>
              </a:rPr>
              <a:t>KirCCS</a:t>
            </a:r>
            <a:r>
              <a:rPr b="0" lang="en-GB" sz="2400" spc="-1" strike="noStrike" u="sng">
                <a:solidFill>
                  <a:srgbClr val="0000ff"/>
                </a:solidFill>
                <a:uFillTx/>
                <a:latin typeface="Arial"/>
                <a:ea typeface="微软雅黑 Light"/>
                <a:hlinkClick r:id="rId3"/>
              </a:rPr>
              <a:t>)</a:t>
            </a:r>
            <a:endParaRPr b="0" lang="fr-FR" sz="2400" spc="-1" strike="noStrike">
              <a:latin typeface="Arial"/>
            </a:endParaRPr>
          </a:p>
          <a:p>
            <a:pPr algn="ctr">
              <a:lnSpc>
                <a:spcPct val="100000"/>
              </a:lnSpc>
            </a:pPr>
            <a:r>
              <a:rPr b="0" lang="en-GB" sz="2400" spc="-1" strike="noStrike" u="sng">
                <a:solidFill>
                  <a:srgbClr val="0000ff"/>
                </a:solidFill>
                <a:uFillTx/>
                <a:latin typeface="Arial"/>
                <a:ea typeface="微软雅黑 Light"/>
                <a:hlinkClick r:id="rId4"/>
              </a:rPr>
              <a:t>http://www.hooklee.com/</a:t>
            </a:r>
            <a:endParaRPr b="0" lang="fr-FR" sz="2400" spc="-1" strike="noStrike">
              <a:latin typeface="Arial"/>
            </a:endParaRPr>
          </a:p>
          <a:p>
            <a:pPr algn="ctr">
              <a:lnSpc>
                <a:spcPct val="100000"/>
              </a:lnSpc>
            </a:pPr>
            <a:r>
              <a:rPr b="0" lang="en-GB" sz="2400" spc="-1" strike="noStrike" u="sng">
                <a:solidFill>
                  <a:srgbClr val="0000ff"/>
                </a:solidFill>
                <a:uFillTx/>
                <a:latin typeface="Arial"/>
                <a:ea typeface="微软雅黑 Light"/>
                <a:hlinkClick r:id="rId5"/>
              </a:rPr>
              <a:t>@hooklee75</a:t>
            </a:r>
            <a:endParaRPr b="0" lang="fr-FR" sz="2400" spc="-1" strike="noStrike">
              <a:latin typeface="Arial"/>
            </a:endParaRPr>
          </a:p>
        </p:txBody>
      </p:sp>
      <p:pic>
        <p:nvPicPr>
          <p:cNvPr id="133" name="Picture 2" descr="Twitter"/>
          <p:cNvPicPr/>
          <p:nvPr/>
        </p:nvPicPr>
        <p:blipFill>
          <a:blip r:embed="rId6"/>
          <a:stretch/>
        </p:blipFill>
        <p:spPr>
          <a:xfrm>
            <a:off x="3124080" y="6117480"/>
            <a:ext cx="533160" cy="43308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TextShape 1"/>
          <p:cNvSpPr txBox="1"/>
          <p:nvPr/>
        </p:nvSpPr>
        <p:spPr>
          <a:xfrm>
            <a:off x="304920" y="1341360"/>
            <a:ext cx="8534160" cy="4754160"/>
          </a:xfrm>
          <a:prstGeom prst="rect">
            <a:avLst/>
          </a:prstGeom>
          <a:noFill/>
          <a:ln>
            <a:noFill/>
          </a:ln>
        </p:spPr>
        <p:txBody>
          <a:bodyPr lIns="90000" rIns="90000" tIns="45000" bIns="45000">
            <a:noAutofit/>
          </a:bodyPr>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Rafael Veras, Julie Thorpe and Christopher Collins, </a:t>
            </a:r>
            <a:r>
              <a:rPr b="0" lang="en-GB" sz="2800" spc="-1" strike="noStrike" u="sng">
                <a:solidFill>
                  <a:srgbClr val="0000ff"/>
                </a:solidFill>
                <a:uFillTx/>
                <a:latin typeface="Arial"/>
                <a:hlinkClick r:id="rId1"/>
              </a:rPr>
              <a:t>Visualizing Semantics in Passwords: The Role of Dates</a:t>
            </a:r>
            <a:r>
              <a:rPr b="0" lang="en-GB" sz="2800" spc="-1" strike="noStrike">
                <a:solidFill>
                  <a:srgbClr val="000000"/>
                </a:solidFill>
                <a:latin typeface="Arial"/>
              </a:rPr>
              <a:t>, VizSec 2012</a:t>
            </a:r>
            <a:endParaRPr b="0" lang="de-DE" sz="2800" spc="-1" strike="noStrike">
              <a:solidFill>
                <a:srgbClr val="5c656c"/>
              </a:solidFill>
              <a:latin typeface="Arial"/>
            </a:endParaRPr>
          </a:p>
        </p:txBody>
      </p:sp>
      <p:sp>
        <p:nvSpPr>
          <p:cNvPr id="169" name="TextShape 2"/>
          <p:cNvSpPr txBox="1"/>
          <p:nvPr/>
        </p:nvSpPr>
        <p:spPr>
          <a:xfrm>
            <a:off x="304920" y="192240"/>
            <a:ext cx="5790960" cy="834840"/>
          </a:xfrm>
          <a:prstGeom prst="rect">
            <a:avLst/>
          </a:prstGeom>
          <a:noFill/>
          <a:ln>
            <a:noFill/>
          </a:ln>
        </p:spPr>
        <p:txBody>
          <a:bodyPr lIns="90000" rIns="90000" tIns="45000" bIns="45000" anchor="ctr">
            <a:noAutofit/>
          </a:bodyPr>
          <a:p>
            <a:pPr>
              <a:lnSpc>
                <a:spcPct val="100000"/>
              </a:lnSpc>
            </a:pPr>
            <a:r>
              <a:rPr b="0" lang="en-US" sz="3000" spc="-1" strike="noStrike">
                <a:solidFill>
                  <a:srgbClr val="000000"/>
                </a:solidFill>
                <a:latin typeface="Arial"/>
              </a:rPr>
              <a:t>Visualisation reveals more patterns?</a:t>
            </a:r>
            <a:endParaRPr b="0" lang="de-DE" sz="3000" spc="-1" strike="noStrike">
              <a:solidFill>
                <a:srgbClr val="000000"/>
              </a:solidFill>
              <a:latin typeface="Arial"/>
            </a:endParaRPr>
          </a:p>
        </p:txBody>
      </p:sp>
      <p:pic>
        <p:nvPicPr>
          <p:cNvPr id="170" name="Picture 4" descr=""/>
          <p:cNvPicPr/>
          <p:nvPr/>
        </p:nvPicPr>
        <p:blipFill>
          <a:blip r:embed="rId2"/>
          <a:stretch/>
        </p:blipFill>
        <p:spPr>
          <a:xfrm>
            <a:off x="1123920" y="2743200"/>
            <a:ext cx="6895800" cy="400068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TextShape 1"/>
          <p:cNvSpPr txBox="1"/>
          <p:nvPr/>
        </p:nvSpPr>
        <p:spPr>
          <a:xfrm>
            <a:off x="304920" y="1341360"/>
            <a:ext cx="8534160" cy="4754160"/>
          </a:xfrm>
          <a:prstGeom prst="rect">
            <a:avLst/>
          </a:prstGeom>
          <a:noFill/>
          <a:ln>
            <a:noFill/>
          </a:ln>
        </p:spPr>
        <p:txBody>
          <a:bodyPr lIns="90000" rIns="90000" tIns="45000" bIns="45000">
            <a:noAutofit/>
          </a:bodyPr>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Guo Xiujia, Chen Haibo, Liu Xuqin, Xu Xiangyu, Chen Zhong, </a:t>
            </a:r>
            <a:r>
              <a:rPr b="0" lang="en-GB" sz="2800" spc="-1" strike="noStrike" u="sng">
                <a:solidFill>
                  <a:srgbClr val="0000ff"/>
                </a:solidFill>
                <a:uFillTx/>
                <a:latin typeface="Arial"/>
                <a:hlinkClick r:id="rId1"/>
              </a:rPr>
              <a:t>The Scale-free Network of Passwords: Visualization and Estimation of Empirical Passwords</a:t>
            </a:r>
            <a:r>
              <a:rPr b="0" lang="en-GB" sz="2800" spc="-1" strike="noStrike">
                <a:solidFill>
                  <a:srgbClr val="000000"/>
                </a:solidFill>
                <a:latin typeface="Arial"/>
              </a:rPr>
              <a:t>, arXiv:1511.08324v1, 2015</a:t>
            </a:r>
            <a:endParaRPr b="0" lang="de-DE" sz="2800" spc="-1" strike="noStrike">
              <a:solidFill>
                <a:srgbClr val="5c656c"/>
              </a:solidFill>
              <a:latin typeface="Arial"/>
            </a:endParaRPr>
          </a:p>
        </p:txBody>
      </p:sp>
      <p:sp>
        <p:nvSpPr>
          <p:cNvPr id="172" name="TextShape 2"/>
          <p:cNvSpPr txBox="1"/>
          <p:nvPr/>
        </p:nvSpPr>
        <p:spPr>
          <a:xfrm>
            <a:off x="304920" y="192240"/>
            <a:ext cx="5790960" cy="834840"/>
          </a:xfrm>
          <a:prstGeom prst="rect">
            <a:avLst/>
          </a:prstGeom>
          <a:noFill/>
          <a:ln>
            <a:noFill/>
          </a:ln>
        </p:spPr>
        <p:txBody>
          <a:bodyPr lIns="90000" rIns="90000" tIns="45000" bIns="45000" anchor="ctr">
            <a:noAutofit/>
          </a:bodyPr>
          <a:p>
            <a:pPr>
              <a:lnSpc>
                <a:spcPct val="100000"/>
              </a:lnSpc>
            </a:pPr>
            <a:r>
              <a:rPr b="0" lang="en-US" sz="3000" spc="-1" strike="noStrike">
                <a:solidFill>
                  <a:srgbClr val="000000"/>
                </a:solidFill>
                <a:latin typeface="Arial"/>
              </a:rPr>
              <a:t>Visualisation reveals more patterns?</a:t>
            </a:r>
            <a:endParaRPr b="0" lang="de-DE" sz="3000" spc="-1" strike="noStrike">
              <a:solidFill>
                <a:srgbClr val="000000"/>
              </a:solidFill>
              <a:latin typeface="Arial"/>
            </a:endParaRPr>
          </a:p>
        </p:txBody>
      </p:sp>
      <p:pic>
        <p:nvPicPr>
          <p:cNvPr id="173" name="Picture 5" descr=""/>
          <p:cNvPicPr/>
          <p:nvPr/>
        </p:nvPicPr>
        <p:blipFill>
          <a:blip r:embed="rId2"/>
          <a:stretch/>
        </p:blipFill>
        <p:spPr>
          <a:xfrm>
            <a:off x="1066680" y="3576600"/>
            <a:ext cx="3047760" cy="3042720"/>
          </a:xfrm>
          <a:prstGeom prst="rect">
            <a:avLst/>
          </a:prstGeom>
          <a:ln>
            <a:noFill/>
          </a:ln>
        </p:spPr>
      </p:pic>
      <p:pic>
        <p:nvPicPr>
          <p:cNvPr id="174" name="Picture 7" descr=""/>
          <p:cNvPicPr/>
          <p:nvPr/>
        </p:nvPicPr>
        <p:blipFill>
          <a:blip r:embed="rId3"/>
          <a:stretch/>
        </p:blipFill>
        <p:spPr>
          <a:xfrm>
            <a:off x="4689360" y="3424320"/>
            <a:ext cx="3352320" cy="334692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TextShape 1"/>
          <p:cNvSpPr txBox="1"/>
          <p:nvPr/>
        </p:nvSpPr>
        <p:spPr>
          <a:xfrm>
            <a:off x="685800" y="2587680"/>
            <a:ext cx="7772040" cy="1679040"/>
          </a:xfrm>
          <a:prstGeom prst="rect">
            <a:avLst/>
          </a:prstGeom>
          <a:noFill/>
          <a:ln>
            <a:noFill/>
          </a:ln>
        </p:spPr>
        <p:txBody>
          <a:bodyPr lIns="90000" rIns="90000" tIns="45000" bIns="45000" anchor="ctr">
            <a:noAutofit/>
          </a:bodyPr>
          <a:p>
            <a:pPr algn="ctr">
              <a:lnSpc>
                <a:spcPct val="100000"/>
              </a:lnSpc>
            </a:pPr>
            <a:r>
              <a:rPr b="0" lang="en-GB" sz="3600" spc="-1" strike="noStrike">
                <a:solidFill>
                  <a:srgbClr val="000000"/>
                </a:solidFill>
                <a:latin typeface="Arial"/>
              </a:rPr>
              <a:t>What ideas do we have?</a:t>
            </a:r>
            <a:endParaRPr b="0" lang="de-DE"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304920" y="1341360"/>
            <a:ext cx="8534160" cy="4754160"/>
          </a:xfrm>
          <a:prstGeom prst="rect">
            <a:avLst/>
          </a:prstGeom>
          <a:noFill/>
          <a:ln>
            <a:noFill/>
          </a:ln>
        </p:spPr>
        <p:txBody>
          <a:bodyPr lIns="90000" rIns="90000" tIns="45000" bIns="45000">
            <a:noAutofit/>
          </a:bodyPr>
          <a:p>
            <a:pPr marL="326880" indent="-326520">
              <a:lnSpc>
                <a:spcPct val="100000"/>
              </a:lnSpc>
              <a:spcBef>
                <a:spcPts val="479"/>
              </a:spcBef>
              <a:buClr>
                <a:srgbClr val="204162"/>
              </a:buClr>
              <a:buFont typeface="StarSymbol"/>
              <a:buChar char="-"/>
            </a:pPr>
            <a:r>
              <a:rPr b="0" lang="en-GB" sz="2400" spc="-1" strike="noStrike">
                <a:solidFill>
                  <a:srgbClr val="000000"/>
                </a:solidFill>
                <a:latin typeface="Arial"/>
              </a:rPr>
              <a:t>Generalised heat map: frequency of each character at each position</a:t>
            </a:r>
            <a:endParaRPr b="0" lang="de-DE" sz="2400" spc="-1" strike="noStrike">
              <a:solidFill>
                <a:srgbClr val="5c656c"/>
              </a:solidFill>
              <a:latin typeface="Arial"/>
            </a:endParaRPr>
          </a:p>
          <a:p>
            <a:pPr marL="326880" indent="-326520">
              <a:lnSpc>
                <a:spcPct val="100000"/>
              </a:lnSpc>
              <a:spcBef>
                <a:spcPts val="479"/>
              </a:spcBef>
              <a:buClr>
                <a:srgbClr val="204162"/>
              </a:buClr>
              <a:buFont typeface="StarSymbol"/>
              <a:buChar char="-"/>
            </a:pPr>
            <a:r>
              <a:rPr b="0" lang="en-GB" sz="2400" spc="-1" strike="noStrike">
                <a:solidFill>
                  <a:srgbClr val="000000"/>
                </a:solidFill>
                <a:latin typeface="Arial"/>
              </a:rPr>
              <a:t>Parallel coordinates: each password is a segmented line on the heat map</a:t>
            </a:r>
            <a:endParaRPr b="0" lang="de-DE" sz="2400" spc="-1" strike="noStrike">
              <a:solidFill>
                <a:srgbClr val="5c656c"/>
              </a:solidFill>
              <a:latin typeface="Arial"/>
            </a:endParaRPr>
          </a:p>
          <a:p>
            <a:pPr marL="326880" indent="-326520">
              <a:lnSpc>
                <a:spcPct val="100000"/>
              </a:lnSpc>
              <a:spcBef>
                <a:spcPts val="479"/>
              </a:spcBef>
              <a:buClr>
                <a:srgbClr val="204162"/>
              </a:buClr>
              <a:buFont typeface="StarSymbol"/>
              <a:buChar char="-"/>
            </a:pPr>
            <a:r>
              <a:rPr b="0" lang="en-GB" sz="2400" spc="-1" strike="noStrike">
                <a:solidFill>
                  <a:srgbClr val="000000"/>
                </a:solidFill>
                <a:latin typeface="Arial"/>
              </a:rPr>
              <a:t>Many ways to customise the visualisation (via HCI)…</a:t>
            </a:r>
            <a:endParaRPr b="0" lang="de-DE" sz="2400" spc="-1" strike="noStrike">
              <a:solidFill>
                <a:srgbClr val="5c656c"/>
              </a:solidFill>
              <a:latin typeface="Arial"/>
            </a:endParaRPr>
          </a:p>
        </p:txBody>
      </p:sp>
      <p:sp>
        <p:nvSpPr>
          <p:cNvPr id="177" name="TextShape 2"/>
          <p:cNvSpPr txBox="1"/>
          <p:nvPr/>
        </p:nvSpPr>
        <p:spPr>
          <a:xfrm>
            <a:off x="304920" y="192240"/>
            <a:ext cx="5790960" cy="834840"/>
          </a:xfrm>
          <a:prstGeom prst="rect">
            <a:avLst/>
          </a:prstGeom>
          <a:noFill/>
          <a:ln>
            <a:noFill/>
          </a:ln>
        </p:spPr>
        <p:txBody>
          <a:bodyPr lIns="90000" rIns="90000" tIns="45000" bIns="45000" anchor="ctr">
            <a:noAutofit/>
          </a:bodyPr>
          <a:p>
            <a:pPr>
              <a:lnSpc>
                <a:spcPct val="100000"/>
              </a:lnSpc>
            </a:pPr>
            <a:r>
              <a:rPr b="0" lang="en-GB" sz="3000" spc="-1" strike="noStrike">
                <a:solidFill>
                  <a:srgbClr val="000000"/>
                </a:solidFill>
                <a:latin typeface="Arial"/>
              </a:rPr>
              <a:t>Idea 1: heat map + parallel coordinates</a:t>
            </a:r>
            <a:endParaRPr b="0" lang="de-DE" sz="3000" spc="-1" strike="noStrike">
              <a:solidFill>
                <a:srgbClr val="000000"/>
              </a:solidFill>
              <a:latin typeface="Arial"/>
            </a:endParaRPr>
          </a:p>
        </p:txBody>
      </p:sp>
      <p:pic>
        <p:nvPicPr>
          <p:cNvPr id="178" name="Bild 1" descr=""/>
          <p:cNvPicPr/>
          <p:nvPr/>
        </p:nvPicPr>
        <p:blipFill>
          <a:blip r:embed="rId1"/>
          <a:stretch/>
        </p:blipFill>
        <p:spPr>
          <a:xfrm>
            <a:off x="1819800" y="3657600"/>
            <a:ext cx="5503680" cy="2834280"/>
          </a:xfrm>
          <a:prstGeom prst="rect">
            <a:avLst/>
          </a:prstGeom>
          <a:ln w="936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TextShape 1"/>
          <p:cNvSpPr txBox="1"/>
          <p:nvPr/>
        </p:nvSpPr>
        <p:spPr>
          <a:xfrm>
            <a:off x="304920" y="1341360"/>
            <a:ext cx="8534160" cy="4754160"/>
          </a:xfrm>
          <a:prstGeom prst="rect">
            <a:avLst/>
          </a:prstGeom>
          <a:noFill/>
          <a:ln>
            <a:noFill/>
          </a:ln>
        </p:spPr>
        <p:txBody>
          <a:bodyPr lIns="90000" rIns="90000" tIns="45000" bIns="45000">
            <a:noAutofit/>
          </a:bodyPr>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Identification of key password segments</a:t>
            </a:r>
            <a:endParaRPr b="0" lang="de-DE" sz="28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GB" sz="2400" spc="-1" strike="noStrike">
                <a:solidFill>
                  <a:srgbClr val="000000"/>
                </a:solidFill>
                <a:latin typeface="Arial"/>
              </a:rPr>
              <a:t>Via pre-scanning of the whole password database</a:t>
            </a:r>
            <a:endParaRPr b="0" lang="de-DE" sz="24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Visualisation of selective password segments to handle scalability</a:t>
            </a:r>
            <a:endParaRPr b="0" lang="de-DE" sz="28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GB" sz="2400" spc="-1" strike="noStrike">
                <a:solidFill>
                  <a:srgbClr val="000000"/>
                </a:solidFill>
                <a:latin typeface="Arial"/>
              </a:rPr>
              <a:t>Use any dimensionality reduction methods for visualisation</a:t>
            </a:r>
            <a:endParaRPr b="0" lang="de-DE" sz="24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Password segments as anchor points to accommodate individual passwords</a:t>
            </a:r>
            <a:endParaRPr b="0" lang="de-DE" sz="28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GB" sz="2400" spc="-1" strike="noStrike">
                <a:solidFill>
                  <a:srgbClr val="000000"/>
                </a:solidFill>
                <a:latin typeface="Arial"/>
              </a:rPr>
              <a:t>A password can be attached to more anchor points if needed</a:t>
            </a:r>
            <a:endParaRPr b="0" lang="de-DE" sz="2400" spc="-1" strike="noStrike">
              <a:solidFill>
                <a:srgbClr val="5c656c"/>
              </a:solidFill>
              <a:latin typeface="Arial"/>
            </a:endParaRPr>
          </a:p>
        </p:txBody>
      </p:sp>
      <p:sp>
        <p:nvSpPr>
          <p:cNvPr id="180" name="TextShape 2"/>
          <p:cNvSpPr txBox="1"/>
          <p:nvPr/>
        </p:nvSpPr>
        <p:spPr>
          <a:xfrm>
            <a:off x="304920" y="192240"/>
            <a:ext cx="5790960" cy="834840"/>
          </a:xfrm>
          <a:prstGeom prst="rect">
            <a:avLst/>
          </a:prstGeom>
          <a:noFill/>
          <a:ln>
            <a:noFill/>
          </a:ln>
        </p:spPr>
        <p:txBody>
          <a:bodyPr lIns="90000" rIns="90000" tIns="45000" bIns="45000" anchor="ctr">
            <a:noAutofit/>
          </a:bodyPr>
          <a:p>
            <a:pPr>
              <a:lnSpc>
                <a:spcPct val="100000"/>
              </a:lnSpc>
            </a:pPr>
            <a:r>
              <a:rPr b="0" lang="en-GB" sz="3000" spc="-1" strike="noStrike">
                <a:solidFill>
                  <a:srgbClr val="000000"/>
                </a:solidFill>
                <a:latin typeface="Arial"/>
              </a:rPr>
              <a:t>Idea 2: better password clustering</a:t>
            </a:r>
            <a:endParaRPr b="0" lang="de-DE"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TextShape 1"/>
          <p:cNvSpPr txBox="1"/>
          <p:nvPr/>
        </p:nvSpPr>
        <p:spPr>
          <a:xfrm>
            <a:off x="304920" y="1341360"/>
            <a:ext cx="8534160" cy="4754160"/>
          </a:xfrm>
          <a:prstGeom prst="rect">
            <a:avLst/>
          </a:prstGeom>
          <a:noFill/>
          <a:ln>
            <a:noFill/>
          </a:ln>
        </p:spPr>
        <p:txBody>
          <a:bodyPr lIns="90000" rIns="90000" tIns="45000" bIns="45000">
            <a:noAutofit/>
          </a:bodyPr>
          <a:p>
            <a:pPr marL="326880" indent="-326520">
              <a:lnSpc>
                <a:spcPct val="100000"/>
              </a:lnSpc>
              <a:spcBef>
                <a:spcPts val="479"/>
              </a:spcBef>
              <a:buClr>
                <a:srgbClr val="204162"/>
              </a:buClr>
              <a:buFont typeface="StarSymbol"/>
              <a:buChar char="-"/>
            </a:pPr>
            <a:r>
              <a:rPr b="0" lang="en-GB" sz="2400" spc="-1" strike="noStrike">
                <a:solidFill>
                  <a:srgbClr val="000000"/>
                </a:solidFill>
                <a:latin typeface="Arial"/>
              </a:rPr>
              <a:t>A password database is a universe. (</a:t>
            </a:r>
            <a:r>
              <a:rPr b="0" lang="en-GB" sz="2400" spc="-1" strike="noStrike">
                <a:solidFill>
                  <a:srgbClr val="000000"/>
                </a:solidFill>
                <a:latin typeface="Symbol"/>
              </a:rPr>
              <a:t></a:t>
            </a:r>
            <a:r>
              <a:rPr b="0" lang="en-GB" sz="2400" spc="-1" strike="noStrike">
                <a:solidFill>
                  <a:srgbClr val="000000"/>
                </a:solidFill>
                <a:latin typeface="Arial"/>
              </a:rPr>
              <a:t> Parallel universes)</a:t>
            </a:r>
            <a:endParaRPr b="0" lang="de-DE" sz="2400" spc="-1" strike="noStrike">
              <a:solidFill>
                <a:srgbClr val="5c656c"/>
              </a:solidFill>
              <a:latin typeface="Arial"/>
            </a:endParaRPr>
          </a:p>
          <a:p>
            <a:pPr marL="326880" indent="-326520">
              <a:lnSpc>
                <a:spcPct val="100000"/>
              </a:lnSpc>
              <a:spcBef>
                <a:spcPts val="479"/>
              </a:spcBef>
              <a:buClr>
                <a:srgbClr val="204162"/>
              </a:buClr>
              <a:buFont typeface="StarSymbol"/>
              <a:buChar char="-"/>
            </a:pPr>
            <a:r>
              <a:rPr b="0" lang="en-GB" sz="2400" spc="-1" strike="noStrike">
                <a:solidFill>
                  <a:srgbClr val="000000"/>
                </a:solidFill>
                <a:latin typeface="Arial"/>
              </a:rPr>
              <a:t>A (possible) password is a star in a universe.</a:t>
            </a:r>
            <a:endParaRPr b="0" lang="de-DE" sz="2400" spc="-1" strike="noStrike">
              <a:solidFill>
                <a:srgbClr val="5c656c"/>
              </a:solidFill>
              <a:latin typeface="Arial"/>
            </a:endParaRPr>
          </a:p>
          <a:p>
            <a:pPr lvl="1" marL="709560" indent="-272520">
              <a:lnSpc>
                <a:spcPct val="100000"/>
              </a:lnSpc>
              <a:spcBef>
                <a:spcPts val="400"/>
              </a:spcBef>
              <a:buClr>
                <a:srgbClr val="204162"/>
              </a:buClr>
              <a:buFont typeface="StarSymbol"/>
              <a:buChar char="-"/>
            </a:pPr>
            <a:r>
              <a:rPr b="0" lang="en-GB" sz="2000" spc="-1" strike="noStrike">
                <a:solidFill>
                  <a:srgbClr val="000000"/>
                </a:solidFill>
                <a:latin typeface="Arial"/>
              </a:rPr>
              <a:t>Brightness/Size of a star = A password’s popularity</a:t>
            </a:r>
            <a:endParaRPr b="0" lang="de-DE" sz="2000" spc="-1" strike="noStrike">
              <a:solidFill>
                <a:srgbClr val="5c656c"/>
              </a:solidFill>
              <a:latin typeface="Arial"/>
            </a:endParaRPr>
          </a:p>
          <a:p>
            <a:pPr lvl="1" marL="709560" indent="-272520">
              <a:lnSpc>
                <a:spcPct val="100000"/>
              </a:lnSpc>
              <a:spcBef>
                <a:spcPts val="400"/>
              </a:spcBef>
              <a:buClr>
                <a:srgbClr val="204162"/>
              </a:buClr>
              <a:buFont typeface="StarSymbol"/>
              <a:buChar char="-"/>
            </a:pPr>
            <a:r>
              <a:rPr b="0" lang="en-GB" sz="2000" spc="-1" strike="noStrike">
                <a:solidFill>
                  <a:srgbClr val="000000"/>
                </a:solidFill>
                <a:latin typeface="Arial"/>
              </a:rPr>
              <a:t>Distance between two stars = Similarity of two passwords</a:t>
            </a:r>
            <a:endParaRPr b="0" lang="de-DE" sz="2000" spc="-1" strike="noStrike">
              <a:solidFill>
                <a:srgbClr val="5c656c"/>
              </a:solidFill>
              <a:latin typeface="Arial"/>
            </a:endParaRPr>
          </a:p>
          <a:p>
            <a:pPr marL="326880" indent="-326520">
              <a:lnSpc>
                <a:spcPct val="100000"/>
              </a:lnSpc>
              <a:spcBef>
                <a:spcPts val="479"/>
              </a:spcBef>
              <a:buClr>
                <a:srgbClr val="204162"/>
              </a:buClr>
              <a:buFont typeface="StarSymbol"/>
              <a:buChar char="-"/>
            </a:pPr>
            <a:r>
              <a:rPr b="0" lang="en-GB" sz="2400" spc="-1" strike="noStrike">
                <a:solidFill>
                  <a:srgbClr val="000000"/>
                </a:solidFill>
                <a:latin typeface="Arial"/>
              </a:rPr>
              <a:t>Between stars and the universe: Star systems </a:t>
            </a:r>
            <a:r>
              <a:rPr b="0" lang="en-GB" sz="2400" spc="-1" strike="noStrike">
                <a:solidFill>
                  <a:srgbClr val="000000"/>
                </a:solidFill>
                <a:latin typeface="Symbol"/>
              </a:rPr>
              <a:t></a:t>
            </a:r>
            <a:r>
              <a:rPr b="0" lang="en-GB" sz="2400" spc="-1" strike="noStrike">
                <a:solidFill>
                  <a:srgbClr val="000000"/>
                </a:solidFill>
                <a:latin typeface="Arial"/>
              </a:rPr>
              <a:t> Galaxies </a:t>
            </a:r>
            <a:r>
              <a:rPr b="0" lang="en-GB" sz="2400" spc="-1" strike="noStrike">
                <a:solidFill>
                  <a:srgbClr val="000000"/>
                </a:solidFill>
                <a:latin typeface="Symbol"/>
              </a:rPr>
              <a:t></a:t>
            </a:r>
            <a:r>
              <a:rPr b="0" lang="en-GB" sz="2400" spc="-1" strike="noStrike">
                <a:solidFill>
                  <a:srgbClr val="000000"/>
                </a:solidFill>
                <a:latin typeface="Arial"/>
              </a:rPr>
              <a:t> Galaxy clusters </a:t>
            </a:r>
            <a:r>
              <a:rPr b="0" lang="en-GB" sz="2400" spc="-1" strike="noStrike">
                <a:solidFill>
                  <a:srgbClr val="000000"/>
                </a:solidFill>
                <a:latin typeface="Symbol"/>
              </a:rPr>
              <a:t></a:t>
            </a:r>
            <a:r>
              <a:rPr b="0" lang="en-GB" sz="2400" spc="-1" strike="noStrike">
                <a:solidFill>
                  <a:srgbClr val="000000"/>
                </a:solidFill>
                <a:latin typeface="Arial"/>
              </a:rPr>
              <a:t> Superclusters</a:t>
            </a:r>
            <a:endParaRPr b="0" lang="de-DE" sz="2400" spc="-1" strike="noStrike">
              <a:solidFill>
                <a:srgbClr val="5c656c"/>
              </a:solidFill>
              <a:latin typeface="Arial"/>
            </a:endParaRPr>
          </a:p>
          <a:p>
            <a:pPr marL="326880" indent="-326520">
              <a:lnSpc>
                <a:spcPct val="100000"/>
              </a:lnSpc>
              <a:spcBef>
                <a:spcPts val="479"/>
              </a:spcBef>
              <a:buClr>
                <a:srgbClr val="204162"/>
              </a:buClr>
              <a:buFont typeface="StarSymbol"/>
              <a:buChar char="-"/>
            </a:pPr>
            <a:r>
              <a:rPr b="0" lang="en-GB" sz="2400" spc="-1" strike="noStrike">
                <a:solidFill>
                  <a:srgbClr val="000000"/>
                </a:solidFill>
                <a:latin typeface="Arial"/>
              </a:rPr>
              <a:t>The whole universe is viewed from a single star, the Earth.</a:t>
            </a:r>
            <a:endParaRPr b="0" lang="de-DE" sz="2400" spc="-1" strike="noStrike">
              <a:solidFill>
                <a:srgbClr val="5c656c"/>
              </a:solidFill>
              <a:latin typeface="Arial"/>
            </a:endParaRPr>
          </a:p>
          <a:p>
            <a:pPr lvl="1" marL="709560" indent="-272520">
              <a:lnSpc>
                <a:spcPct val="100000"/>
              </a:lnSpc>
              <a:spcBef>
                <a:spcPts val="400"/>
              </a:spcBef>
              <a:buClr>
                <a:srgbClr val="204162"/>
              </a:buClr>
              <a:buFont typeface="StarSymbol"/>
              <a:buChar char="-"/>
            </a:pPr>
            <a:r>
              <a:rPr b="0" lang="en-GB" sz="2000" spc="-1" strike="noStrike">
                <a:solidFill>
                  <a:srgbClr val="000000"/>
                </a:solidFill>
                <a:latin typeface="Arial"/>
              </a:rPr>
              <a:t>The viewer can move from one star to another.</a:t>
            </a:r>
            <a:endParaRPr b="0" lang="de-DE" sz="2000" spc="-1" strike="noStrike">
              <a:solidFill>
                <a:srgbClr val="5c656c"/>
              </a:solidFill>
              <a:latin typeface="Arial"/>
            </a:endParaRPr>
          </a:p>
          <a:p>
            <a:pPr marL="326880" indent="-326520">
              <a:lnSpc>
                <a:spcPct val="100000"/>
              </a:lnSpc>
              <a:spcBef>
                <a:spcPts val="479"/>
              </a:spcBef>
              <a:buClr>
                <a:srgbClr val="204162"/>
              </a:buClr>
              <a:buFont typeface="StarSymbol"/>
              <a:buChar char="-"/>
            </a:pPr>
            <a:r>
              <a:rPr b="0" lang="en-GB" sz="2400" spc="-1" strike="noStrike">
                <a:solidFill>
                  <a:srgbClr val="000000"/>
                </a:solidFill>
                <a:latin typeface="Arial"/>
              </a:rPr>
              <a:t>Loneliness of a star = A password’s strength</a:t>
            </a:r>
            <a:endParaRPr b="0" lang="de-DE" sz="2400" spc="-1" strike="noStrike">
              <a:solidFill>
                <a:srgbClr val="5c656c"/>
              </a:solidFill>
              <a:latin typeface="Arial"/>
            </a:endParaRPr>
          </a:p>
          <a:p>
            <a:pPr marL="326880" indent="-326520">
              <a:lnSpc>
                <a:spcPct val="100000"/>
              </a:lnSpc>
              <a:spcBef>
                <a:spcPts val="479"/>
              </a:spcBef>
              <a:buClr>
                <a:srgbClr val="204162"/>
              </a:buClr>
              <a:buFont typeface="StarSymbol"/>
              <a:buChar char="-"/>
            </a:pPr>
            <a:r>
              <a:rPr b="0" lang="en-GB" sz="2400" spc="-1" strike="noStrike">
                <a:solidFill>
                  <a:srgbClr val="000000"/>
                </a:solidFill>
                <a:latin typeface="Arial"/>
              </a:rPr>
              <a:t>Fractal dimensionality of the universe = The overall strength of the whole password database</a:t>
            </a:r>
            <a:endParaRPr b="0" lang="de-DE" sz="2400" spc="-1" strike="noStrike">
              <a:solidFill>
                <a:srgbClr val="5c656c"/>
              </a:solidFill>
              <a:latin typeface="Arial"/>
            </a:endParaRPr>
          </a:p>
        </p:txBody>
      </p:sp>
      <p:sp>
        <p:nvSpPr>
          <p:cNvPr id="182" name="TextShape 2"/>
          <p:cNvSpPr txBox="1"/>
          <p:nvPr/>
        </p:nvSpPr>
        <p:spPr>
          <a:xfrm>
            <a:off x="304920" y="192240"/>
            <a:ext cx="5790960" cy="834840"/>
          </a:xfrm>
          <a:prstGeom prst="rect">
            <a:avLst/>
          </a:prstGeom>
          <a:noFill/>
          <a:ln>
            <a:noFill/>
          </a:ln>
        </p:spPr>
        <p:txBody>
          <a:bodyPr lIns="90000" rIns="90000" tIns="45000" bIns="45000" anchor="ctr">
            <a:noAutofit/>
          </a:bodyPr>
          <a:p>
            <a:pPr>
              <a:lnSpc>
                <a:spcPct val="100000"/>
              </a:lnSpc>
            </a:pPr>
            <a:r>
              <a:rPr b="0" lang="en-GB" sz="3000" spc="-1" strike="noStrike">
                <a:solidFill>
                  <a:srgbClr val="000000"/>
                </a:solidFill>
                <a:latin typeface="Arial"/>
              </a:rPr>
              <a:t>Idea 3: passwords in a universe</a:t>
            </a:r>
            <a:endParaRPr b="0" lang="de-DE" sz="3000" spc="-1" strike="noStrike">
              <a:solidFill>
                <a:srgbClr val="000000"/>
              </a:solidFill>
              <a:latin typeface="Arial"/>
            </a:endParaRPr>
          </a:p>
        </p:txBody>
      </p:sp>
      <p:pic>
        <p:nvPicPr>
          <p:cNvPr id="183" name="Picture 6" descr="https://upload.wikimedia.org/wikipedia/commons/thumb/b/b6/Earth%27s_Location_in_the_Universe_%28JPEG%29.jpg/1920px-Earth%27s_Location_in_the_Universe_%28JPEG%29.jpg"/>
          <p:cNvPicPr/>
          <p:nvPr/>
        </p:nvPicPr>
        <p:blipFill>
          <a:blip r:embed="rId1"/>
          <a:stretch/>
        </p:blipFill>
        <p:spPr>
          <a:xfrm>
            <a:off x="1523880" y="5820840"/>
            <a:ext cx="7009920" cy="875880"/>
          </a:xfrm>
          <a:prstGeom prst="rect">
            <a:avLst/>
          </a:prstGeom>
          <a:ln>
            <a:noFill/>
          </a:ln>
        </p:spPr>
      </p:pic>
      <p:pic>
        <p:nvPicPr>
          <p:cNvPr id="184" name="Picture 6" descr=""/>
          <p:cNvPicPr/>
          <p:nvPr/>
        </p:nvPicPr>
        <p:blipFill>
          <a:blip r:embed="rId2"/>
          <a:stretch/>
        </p:blipFill>
        <p:spPr>
          <a:xfrm>
            <a:off x="152280" y="5884200"/>
            <a:ext cx="1217520" cy="749160"/>
          </a:xfrm>
          <a:prstGeom prst="rect">
            <a:avLst/>
          </a:prstGeom>
          <a:ln>
            <a:noFill/>
          </a:ln>
        </p:spPr>
      </p:pic>
      <p:sp>
        <p:nvSpPr>
          <p:cNvPr id="185" name="CustomShape 3"/>
          <p:cNvSpPr/>
          <p:nvPr/>
        </p:nvSpPr>
        <p:spPr>
          <a:xfrm>
            <a:off x="1293840" y="6177240"/>
            <a:ext cx="306000" cy="162360"/>
          </a:xfrm>
          <a:prstGeom prst="rightArrow">
            <a:avLst>
              <a:gd name="adj1" fmla="val 50000"/>
              <a:gd name="adj2" fmla="val 50000"/>
            </a:avLst>
          </a:prstGeom>
          <a:solidFill>
            <a:schemeClr val="accent1"/>
          </a:solidFill>
          <a:ln>
            <a:solidFill>
              <a:schemeClr val="tx1"/>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TextShape 1"/>
          <p:cNvSpPr txBox="1"/>
          <p:nvPr/>
        </p:nvSpPr>
        <p:spPr>
          <a:xfrm>
            <a:off x="341280" y="1341360"/>
            <a:ext cx="8534160" cy="4754160"/>
          </a:xfrm>
          <a:prstGeom prst="rect">
            <a:avLst/>
          </a:prstGeom>
          <a:noFill/>
          <a:ln>
            <a:noFill/>
          </a:ln>
        </p:spPr>
        <p:txBody>
          <a:bodyPr lIns="90000" rIns="90000" tIns="45000" bIns="45000">
            <a:noAutofit/>
          </a:bodyPr>
          <a:p>
            <a:pPr marL="326880" indent="-326520">
              <a:lnSpc>
                <a:spcPct val="100000"/>
              </a:lnSpc>
              <a:spcBef>
                <a:spcPts val="479"/>
              </a:spcBef>
              <a:buClr>
                <a:srgbClr val="204162"/>
              </a:buClr>
              <a:buFont typeface="StarSymbol"/>
              <a:buChar char="-"/>
            </a:pPr>
            <a:r>
              <a:rPr b="0" lang="en-US" sz="2400" spc="-1" strike="noStrike">
                <a:solidFill>
                  <a:srgbClr val="000000"/>
                </a:solidFill>
                <a:latin typeface="Arial"/>
              </a:rPr>
              <a:t>One possible method</a:t>
            </a:r>
            <a:endParaRPr b="0" lang="de-DE" sz="2400" spc="-1" strike="noStrike">
              <a:solidFill>
                <a:srgbClr val="5c656c"/>
              </a:solidFill>
              <a:latin typeface="Arial"/>
            </a:endParaRPr>
          </a:p>
          <a:p>
            <a:pPr lvl="1" marL="709560" indent="-272520">
              <a:lnSpc>
                <a:spcPct val="100000"/>
              </a:lnSpc>
              <a:spcBef>
                <a:spcPts val="400"/>
              </a:spcBef>
              <a:buClr>
                <a:srgbClr val="204162"/>
              </a:buClr>
              <a:buFont typeface="StarSymbol"/>
              <a:buChar char="-"/>
            </a:pPr>
            <a:r>
              <a:rPr b="0" lang="en-US" sz="2000" spc="-1" strike="noStrike">
                <a:solidFill>
                  <a:srgbClr val="000000"/>
                </a:solidFill>
                <a:latin typeface="Arial"/>
              </a:rPr>
              <a:t>Input: (the user’s password </a:t>
            </a:r>
            <a:r>
              <a:rPr b="0" i="1" lang="en-US" sz="2000" spc="-1" strike="noStrike">
                <a:solidFill>
                  <a:srgbClr val="000000"/>
                </a:solidFill>
                <a:latin typeface="Arial"/>
              </a:rPr>
              <a:t>P</a:t>
            </a:r>
            <a:r>
              <a:rPr b="0" lang="en-US" sz="2000" spc="-1" strike="noStrike" baseline="-25000">
                <a:solidFill>
                  <a:srgbClr val="000000"/>
                </a:solidFill>
                <a:latin typeface="Arial"/>
              </a:rPr>
              <a:t>0</a:t>
            </a:r>
            <a:r>
              <a:rPr b="0" lang="en-US" sz="2000" spc="-1" strike="noStrike">
                <a:solidFill>
                  <a:srgbClr val="000000"/>
                </a:solidFill>
                <a:latin typeface="Arial"/>
              </a:rPr>
              <a:t>, </a:t>
            </a:r>
            <a:r>
              <a:rPr b="1" lang="en-US" sz="2000" spc="-1" strike="noStrike">
                <a:solidFill>
                  <a:srgbClr val="000000"/>
                </a:solidFill>
                <a:latin typeface="Arial"/>
              </a:rPr>
              <a:t>P</a:t>
            </a:r>
            <a:r>
              <a:rPr b="0" lang="en-US" sz="2000" spc="-1" strike="noStrike">
                <a:solidFill>
                  <a:srgbClr val="000000"/>
                </a:solidFill>
                <a:latin typeface="Arial"/>
              </a:rPr>
              <a:t>={</a:t>
            </a:r>
            <a:r>
              <a:rPr b="0" i="1" lang="en-US" sz="2000" spc="-1" strike="noStrike">
                <a:solidFill>
                  <a:srgbClr val="000000"/>
                </a:solidFill>
                <a:latin typeface="Arial"/>
              </a:rPr>
              <a:t>P</a:t>
            </a:r>
            <a:r>
              <a:rPr b="0" i="1" lang="en-US" sz="2000" spc="-1" strike="noStrike" baseline="-25000">
                <a:solidFill>
                  <a:srgbClr val="000000"/>
                </a:solidFill>
                <a:latin typeface="Arial"/>
              </a:rPr>
              <a:t>i</a:t>
            </a:r>
            <a:r>
              <a:rPr b="0" lang="en-US" sz="2000" spc="-1" strike="noStrike">
                <a:solidFill>
                  <a:srgbClr val="000000"/>
                </a:solidFill>
                <a:latin typeface="Arial"/>
              </a:rPr>
              <a:t>, i=1, …, </a:t>
            </a:r>
            <a:r>
              <a:rPr b="0" i="1" lang="en-US" sz="2000" spc="-1" strike="noStrike">
                <a:solidFill>
                  <a:srgbClr val="000000"/>
                </a:solidFill>
                <a:latin typeface="Arial"/>
              </a:rPr>
              <a:t>N</a:t>
            </a:r>
            <a:r>
              <a:rPr b="0" lang="en-US" sz="2000" spc="-1" strike="noStrike">
                <a:solidFill>
                  <a:srgbClr val="000000"/>
                </a:solidFill>
                <a:latin typeface="Arial"/>
              </a:rPr>
              <a:t>}, </a:t>
            </a:r>
            <a:r>
              <a:rPr b="1" lang="en-US" sz="2000" spc="-1" strike="noStrike">
                <a:solidFill>
                  <a:srgbClr val="000000"/>
                </a:solidFill>
                <a:latin typeface="Arial"/>
              </a:rPr>
              <a:t>Q</a:t>
            </a:r>
            <a:r>
              <a:rPr b="0" lang="en-US" sz="2000" spc="-1" strike="noStrike">
                <a:solidFill>
                  <a:srgbClr val="000000"/>
                </a:solidFill>
                <a:latin typeface="Arial"/>
              </a:rPr>
              <a:t>=</a:t>
            </a:r>
            <a:r>
              <a:rPr b="0" lang="en-US" sz="2000" spc="-1" strike="noStrike">
                <a:solidFill>
                  <a:srgbClr val="000000"/>
                </a:solidFill>
                <a:latin typeface="Symbol"/>
              </a:rPr>
              <a:t></a:t>
            </a:r>
            <a:r>
              <a:rPr b="0" lang="en-US" sz="2000" spc="-1" strike="noStrike">
                <a:solidFill>
                  <a:srgbClr val="000000"/>
                </a:solidFill>
                <a:latin typeface="Arial"/>
              </a:rPr>
              <a:t>)</a:t>
            </a:r>
            <a:endParaRPr b="0" lang="de-DE" sz="2000" spc="-1" strike="noStrike">
              <a:solidFill>
                <a:srgbClr val="5c656c"/>
              </a:solidFill>
              <a:latin typeface="Arial"/>
            </a:endParaRPr>
          </a:p>
          <a:p>
            <a:pPr lvl="1" marL="709560" indent="-272520">
              <a:lnSpc>
                <a:spcPct val="100000"/>
              </a:lnSpc>
              <a:spcBef>
                <a:spcPts val="400"/>
              </a:spcBef>
              <a:buClr>
                <a:srgbClr val="204162"/>
              </a:buClr>
              <a:buFont typeface="StarSymbol"/>
              <a:buChar char="-"/>
            </a:pPr>
            <a:r>
              <a:rPr b="0" lang="en-US" sz="2000" spc="-1" strike="noStrike">
                <a:solidFill>
                  <a:srgbClr val="000000"/>
                </a:solidFill>
                <a:latin typeface="Arial"/>
              </a:rPr>
              <a:t>Put </a:t>
            </a:r>
            <a:r>
              <a:rPr b="0" i="1" lang="en-US" sz="2000" spc="-1" strike="noStrike">
                <a:solidFill>
                  <a:srgbClr val="000000"/>
                </a:solidFill>
                <a:latin typeface="Arial"/>
              </a:rPr>
              <a:t>P</a:t>
            </a:r>
            <a:r>
              <a:rPr b="0" lang="en-US" sz="2000" spc="-1" strike="noStrike" baseline="-25000">
                <a:solidFill>
                  <a:srgbClr val="000000"/>
                </a:solidFill>
                <a:latin typeface="Arial"/>
              </a:rPr>
              <a:t>0</a:t>
            </a:r>
            <a:r>
              <a:rPr b="0" lang="en-US" sz="2000" spc="-1" strike="noStrike">
                <a:solidFill>
                  <a:srgbClr val="000000"/>
                </a:solidFill>
                <a:latin typeface="Arial"/>
              </a:rPr>
              <a:t> at the center of the canvas.</a:t>
            </a:r>
            <a:endParaRPr b="0" lang="de-DE" sz="2000" spc="-1" strike="noStrike">
              <a:solidFill>
                <a:srgbClr val="5c656c"/>
              </a:solidFill>
              <a:latin typeface="Arial"/>
            </a:endParaRPr>
          </a:p>
          <a:p>
            <a:pPr lvl="1" marL="709560" indent="-272520">
              <a:lnSpc>
                <a:spcPct val="100000"/>
              </a:lnSpc>
              <a:spcBef>
                <a:spcPts val="400"/>
              </a:spcBef>
              <a:buClr>
                <a:srgbClr val="204162"/>
              </a:buClr>
              <a:buFont typeface="StarSymbol"/>
              <a:buChar char="-"/>
            </a:pPr>
            <a:r>
              <a:rPr b="0" lang="en-US" sz="2000" spc="-1" strike="noStrike">
                <a:solidFill>
                  <a:srgbClr val="000000"/>
                </a:solidFill>
                <a:latin typeface="Arial"/>
              </a:rPr>
              <a:t>Randomly choose </a:t>
            </a:r>
            <a:r>
              <a:rPr b="0" i="1" lang="en-US" sz="2000" spc="-1" strike="noStrike">
                <a:solidFill>
                  <a:srgbClr val="000000"/>
                </a:solidFill>
                <a:latin typeface="Arial"/>
              </a:rPr>
              <a:t>p</a:t>
            </a:r>
            <a:r>
              <a:rPr b="0" lang="en-US" sz="2000" spc="-1" strike="noStrike" baseline="-25000">
                <a:solidFill>
                  <a:srgbClr val="000000"/>
                </a:solidFill>
                <a:latin typeface="Arial"/>
              </a:rPr>
              <a:t>1</a:t>
            </a:r>
            <a:r>
              <a:rPr b="0" i="1" lang="en-US" sz="2000" spc="-1" strike="noStrike">
                <a:solidFill>
                  <a:srgbClr val="000000"/>
                </a:solidFill>
                <a:latin typeface="Arial"/>
              </a:rPr>
              <a:t>,p</a:t>
            </a:r>
            <a:r>
              <a:rPr b="0" lang="en-US" sz="2000" spc="-1" strike="noStrike" baseline="-25000">
                <a:solidFill>
                  <a:srgbClr val="000000"/>
                </a:solidFill>
                <a:latin typeface="Arial"/>
              </a:rPr>
              <a:t>2</a:t>
            </a:r>
            <a:r>
              <a:rPr b="0" lang="en-US" sz="2000" spc="-1" strike="noStrike">
                <a:solidFill>
                  <a:srgbClr val="000000"/>
                </a:solidFill>
                <a:latin typeface="Symbol"/>
              </a:rPr>
              <a:t></a:t>
            </a:r>
            <a:r>
              <a:rPr b="1" lang="en-US" sz="2000" spc="-1" strike="noStrike">
                <a:solidFill>
                  <a:srgbClr val="000000"/>
                </a:solidFill>
                <a:latin typeface="Arial"/>
              </a:rPr>
              <a:t>P</a:t>
            </a:r>
            <a:r>
              <a:rPr b="0" lang="en-US" sz="2000" spc="-1" strike="noStrike">
                <a:solidFill>
                  <a:srgbClr val="000000"/>
                </a:solidFill>
                <a:latin typeface="Arial"/>
              </a:rPr>
              <a:t> and d(</a:t>
            </a:r>
            <a:r>
              <a:rPr b="0" i="1" lang="en-US" sz="2000" spc="-1" strike="noStrike">
                <a:solidFill>
                  <a:srgbClr val="000000"/>
                </a:solidFill>
                <a:latin typeface="Arial"/>
              </a:rPr>
              <a:t>p</a:t>
            </a:r>
            <a:r>
              <a:rPr b="0" lang="en-US" sz="2000" spc="-1" strike="noStrike" baseline="-25000">
                <a:solidFill>
                  <a:srgbClr val="000000"/>
                </a:solidFill>
                <a:latin typeface="Arial"/>
              </a:rPr>
              <a:t>1</a:t>
            </a:r>
            <a:r>
              <a:rPr b="0" i="1" lang="en-US" sz="2000" spc="-1" strike="noStrike">
                <a:solidFill>
                  <a:srgbClr val="000000"/>
                </a:solidFill>
                <a:latin typeface="Arial"/>
              </a:rPr>
              <a:t>,p</a:t>
            </a:r>
            <a:r>
              <a:rPr b="0" lang="en-US" sz="2000" spc="-1" strike="noStrike" baseline="-25000">
                <a:solidFill>
                  <a:srgbClr val="000000"/>
                </a:solidFill>
                <a:latin typeface="Arial"/>
              </a:rPr>
              <a:t>2</a:t>
            </a:r>
            <a:r>
              <a:rPr b="0" lang="en-US" sz="2000" spc="-1" strike="noStrike">
                <a:solidFill>
                  <a:srgbClr val="000000"/>
                </a:solidFill>
                <a:latin typeface="Arial"/>
              </a:rPr>
              <a:t>)=max</a:t>
            </a:r>
            <a:r>
              <a:rPr b="0" i="1" lang="en-US" sz="2000" spc="-1" strike="noStrike" baseline="-25000">
                <a:solidFill>
                  <a:srgbClr val="000000"/>
                </a:solidFill>
                <a:latin typeface="Arial"/>
              </a:rPr>
              <a:t>i</a:t>
            </a:r>
            <a:r>
              <a:rPr b="0" lang="en-US" sz="2000" spc="-1" strike="noStrike" baseline="-25000">
                <a:solidFill>
                  <a:srgbClr val="000000"/>
                </a:solidFill>
                <a:latin typeface="Arial"/>
              </a:rPr>
              <a:t>,</a:t>
            </a:r>
            <a:r>
              <a:rPr b="0" i="1" lang="en-US" sz="2000" spc="-1" strike="noStrike" baseline="-25000">
                <a:solidFill>
                  <a:srgbClr val="000000"/>
                </a:solidFill>
                <a:latin typeface="Arial"/>
              </a:rPr>
              <a:t>j</a:t>
            </a:r>
            <a:r>
              <a:rPr b="0" lang="en-US" sz="2000" spc="-1" strike="noStrike">
                <a:solidFill>
                  <a:srgbClr val="000000"/>
                </a:solidFill>
                <a:latin typeface="Arial"/>
              </a:rPr>
              <a:t>(d(</a:t>
            </a:r>
            <a:r>
              <a:rPr b="0" i="1" lang="en-US" sz="2000" spc="-1" strike="noStrike">
                <a:solidFill>
                  <a:srgbClr val="000000"/>
                </a:solidFill>
                <a:latin typeface="Arial"/>
              </a:rPr>
              <a:t>P</a:t>
            </a:r>
            <a:r>
              <a:rPr b="0" i="1" lang="en-US" sz="2000" spc="-1" strike="noStrike" baseline="-25000">
                <a:solidFill>
                  <a:srgbClr val="000000"/>
                </a:solidFill>
                <a:latin typeface="Arial"/>
              </a:rPr>
              <a:t>i</a:t>
            </a:r>
            <a:r>
              <a:rPr b="0" lang="en-US" sz="2000" spc="-1" strike="noStrike">
                <a:solidFill>
                  <a:srgbClr val="000000"/>
                </a:solidFill>
                <a:latin typeface="Arial"/>
              </a:rPr>
              <a:t>,</a:t>
            </a:r>
            <a:r>
              <a:rPr b="0" i="1" lang="en-US" sz="2000" spc="-1" strike="noStrike">
                <a:solidFill>
                  <a:srgbClr val="000000"/>
                </a:solidFill>
                <a:latin typeface="Arial"/>
              </a:rPr>
              <a:t>P</a:t>
            </a:r>
            <a:r>
              <a:rPr b="0" i="1" lang="en-US" sz="2000" spc="-1" strike="noStrike" baseline="-25000">
                <a:solidFill>
                  <a:srgbClr val="000000"/>
                </a:solidFill>
                <a:latin typeface="Arial"/>
              </a:rPr>
              <a:t>j</a:t>
            </a:r>
            <a:r>
              <a:rPr b="0" lang="en-US" sz="2000" spc="-1" strike="noStrike">
                <a:solidFill>
                  <a:srgbClr val="000000"/>
                </a:solidFill>
                <a:latin typeface="Arial"/>
              </a:rPr>
              <a:t>) and put them at (d(</a:t>
            </a:r>
            <a:r>
              <a:rPr b="0" i="1" lang="en-US" sz="2000" spc="-1" strike="noStrike">
                <a:solidFill>
                  <a:srgbClr val="000000"/>
                </a:solidFill>
                <a:latin typeface="Arial"/>
              </a:rPr>
              <a:t>p</a:t>
            </a:r>
            <a:r>
              <a:rPr b="0" lang="en-US" sz="2000" spc="-1" strike="noStrike" baseline="-25000">
                <a:solidFill>
                  <a:srgbClr val="000000"/>
                </a:solidFill>
                <a:latin typeface="Arial"/>
              </a:rPr>
              <a:t>1</a:t>
            </a:r>
            <a:r>
              <a:rPr b="0" lang="en-US" sz="2000" spc="-1" strike="noStrike">
                <a:solidFill>
                  <a:srgbClr val="000000"/>
                </a:solidFill>
                <a:latin typeface="Arial"/>
              </a:rPr>
              <a:t>,</a:t>
            </a:r>
            <a:r>
              <a:rPr b="0" i="1" lang="en-US" sz="2000" spc="-1" strike="noStrike">
                <a:solidFill>
                  <a:srgbClr val="000000"/>
                </a:solidFill>
                <a:latin typeface="Arial"/>
              </a:rPr>
              <a:t>P</a:t>
            </a:r>
            <a:r>
              <a:rPr b="0" lang="en-US" sz="2000" spc="-1" strike="noStrike" baseline="-25000">
                <a:solidFill>
                  <a:srgbClr val="000000"/>
                </a:solidFill>
                <a:latin typeface="Arial"/>
              </a:rPr>
              <a:t>0</a:t>
            </a:r>
            <a:r>
              <a:rPr b="0" lang="en-US" sz="2000" spc="-1" strike="noStrike">
                <a:solidFill>
                  <a:srgbClr val="000000"/>
                </a:solidFill>
                <a:latin typeface="Arial"/>
              </a:rPr>
              <a:t>), </a:t>
            </a:r>
            <a:r>
              <a:rPr b="0" lang="en-US" sz="2000" spc="-1" strike="noStrike">
                <a:solidFill>
                  <a:srgbClr val="000000"/>
                </a:solidFill>
                <a:latin typeface="Symbol"/>
              </a:rPr>
              <a:t></a:t>
            </a:r>
            <a:r>
              <a:rPr b="0" lang="en-US" sz="2000" spc="-1" strike="noStrike" baseline="-25000">
                <a:solidFill>
                  <a:srgbClr val="000000"/>
                </a:solidFill>
                <a:latin typeface="Arial"/>
              </a:rPr>
              <a:t>1</a:t>
            </a:r>
            <a:r>
              <a:rPr b="0" lang="en-US" sz="2000" spc="-1" strike="noStrike">
                <a:solidFill>
                  <a:srgbClr val="000000"/>
                </a:solidFill>
                <a:latin typeface="Arial"/>
              </a:rPr>
              <a:t>) and (d(</a:t>
            </a:r>
            <a:r>
              <a:rPr b="0" i="1" lang="en-US" sz="2000" spc="-1" strike="noStrike">
                <a:solidFill>
                  <a:srgbClr val="000000"/>
                </a:solidFill>
                <a:latin typeface="Arial"/>
              </a:rPr>
              <a:t>p</a:t>
            </a:r>
            <a:r>
              <a:rPr b="0" lang="en-US" sz="2000" spc="-1" strike="noStrike" baseline="-25000">
                <a:solidFill>
                  <a:srgbClr val="000000"/>
                </a:solidFill>
                <a:latin typeface="Arial"/>
              </a:rPr>
              <a:t>2</a:t>
            </a:r>
            <a:r>
              <a:rPr b="0" lang="en-US" sz="2000" spc="-1" strike="noStrike">
                <a:solidFill>
                  <a:srgbClr val="000000"/>
                </a:solidFill>
                <a:latin typeface="Arial"/>
              </a:rPr>
              <a:t>,</a:t>
            </a:r>
            <a:r>
              <a:rPr b="0" i="1" lang="en-US" sz="2000" spc="-1" strike="noStrike">
                <a:solidFill>
                  <a:srgbClr val="000000"/>
                </a:solidFill>
                <a:latin typeface="Arial"/>
              </a:rPr>
              <a:t>P</a:t>
            </a:r>
            <a:r>
              <a:rPr b="0" lang="en-US" sz="2000" spc="-1" strike="noStrike" baseline="-25000">
                <a:solidFill>
                  <a:srgbClr val="000000"/>
                </a:solidFill>
                <a:latin typeface="Arial"/>
              </a:rPr>
              <a:t>0</a:t>
            </a:r>
            <a:r>
              <a:rPr b="0" lang="en-US" sz="2000" spc="-1" strike="noStrike">
                <a:solidFill>
                  <a:srgbClr val="000000"/>
                </a:solidFill>
                <a:latin typeface="Arial"/>
              </a:rPr>
              <a:t>), </a:t>
            </a:r>
            <a:r>
              <a:rPr b="0" lang="en-US" sz="2000" spc="-1" strike="noStrike">
                <a:solidFill>
                  <a:srgbClr val="000000"/>
                </a:solidFill>
                <a:latin typeface="Symbol"/>
              </a:rPr>
              <a:t></a:t>
            </a:r>
            <a:r>
              <a:rPr b="0" lang="en-US" sz="2000" spc="-1" strike="noStrike" baseline="-25000">
                <a:solidFill>
                  <a:srgbClr val="000000"/>
                </a:solidFill>
                <a:latin typeface="Arial"/>
              </a:rPr>
              <a:t>2</a:t>
            </a:r>
            <a:r>
              <a:rPr b="0" lang="en-US" sz="2000" spc="-1" strike="noStrike">
                <a:solidFill>
                  <a:srgbClr val="000000"/>
                </a:solidFill>
                <a:latin typeface="Arial"/>
              </a:rPr>
              <a:t>+180</a:t>
            </a:r>
            <a:r>
              <a:rPr b="0" lang="en-US" sz="2000" spc="-1" strike="noStrike">
                <a:solidFill>
                  <a:srgbClr val="000000"/>
                </a:solidFill>
                <a:latin typeface="Symbol"/>
              </a:rPr>
              <a:t></a:t>
            </a:r>
            <a:r>
              <a:rPr b="0" lang="en-US" sz="2000" spc="-1" strike="noStrike">
                <a:solidFill>
                  <a:srgbClr val="000000"/>
                </a:solidFill>
                <a:latin typeface="Arial"/>
              </a:rPr>
              <a:t>).</a:t>
            </a:r>
            <a:endParaRPr b="0" lang="de-DE" sz="2000" spc="-1" strike="noStrike">
              <a:solidFill>
                <a:srgbClr val="5c656c"/>
              </a:solidFill>
              <a:latin typeface="Arial"/>
            </a:endParaRPr>
          </a:p>
          <a:p>
            <a:pPr lvl="1" marL="709560" indent="-272520">
              <a:lnSpc>
                <a:spcPct val="100000"/>
              </a:lnSpc>
              <a:spcBef>
                <a:spcPts val="400"/>
              </a:spcBef>
              <a:buClr>
                <a:srgbClr val="204162"/>
              </a:buClr>
              <a:buFont typeface="StarSymbol"/>
              <a:buChar char="-"/>
            </a:pPr>
            <a:r>
              <a:rPr b="1" lang="en-US" sz="2000" spc="-1" strike="noStrike">
                <a:solidFill>
                  <a:srgbClr val="000000"/>
                </a:solidFill>
                <a:latin typeface="Arial"/>
              </a:rPr>
              <a:t>P</a:t>
            </a:r>
            <a:r>
              <a:rPr b="0" lang="en-US" sz="2000" spc="-1" strike="noStrike">
                <a:solidFill>
                  <a:srgbClr val="000000"/>
                </a:solidFill>
                <a:latin typeface="Arial"/>
              </a:rPr>
              <a:t>=</a:t>
            </a:r>
            <a:r>
              <a:rPr b="1" lang="en-US" sz="2000" spc="-1" strike="noStrike">
                <a:solidFill>
                  <a:srgbClr val="000000"/>
                </a:solidFill>
                <a:latin typeface="Arial"/>
              </a:rPr>
              <a:t>P</a:t>
            </a:r>
            <a:r>
              <a:rPr b="0" lang="en-US" sz="2000" spc="-1" strike="noStrike">
                <a:solidFill>
                  <a:srgbClr val="000000"/>
                </a:solidFill>
                <a:latin typeface="Arial"/>
              </a:rPr>
              <a:t>–{</a:t>
            </a:r>
            <a:r>
              <a:rPr b="0" i="1" lang="en-US" sz="2000" spc="-1" strike="noStrike">
                <a:solidFill>
                  <a:srgbClr val="000000"/>
                </a:solidFill>
                <a:latin typeface="Arial"/>
              </a:rPr>
              <a:t>p</a:t>
            </a:r>
            <a:r>
              <a:rPr b="0" lang="en-US" sz="2000" spc="-1" strike="noStrike" baseline="-25000">
                <a:solidFill>
                  <a:srgbClr val="000000"/>
                </a:solidFill>
                <a:latin typeface="Arial"/>
              </a:rPr>
              <a:t>1</a:t>
            </a:r>
            <a:r>
              <a:rPr b="0" i="1" lang="en-US" sz="2000" spc="-1" strike="noStrike">
                <a:solidFill>
                  <a:srgbClr val="000000"/>
                </a:solidFill>
                <a:latin typeface="Arial"/>
              </a:rPr>
              <a:t>,p</a:t>
            </a:r>
            <a:r>
              <a:rPr b="0" lang="en-US" sz="2000" spc="-1" strike="noStrike" baseline="-25000">
                <a:solidFill>
                  <a:srgbClr val="000000"/>
                </a:solidFill>
                <a:latin typeface="Arial"/>
              </a:rPr>
              <a:t>2</a:t>
            </a:r>
            <a:r>
              <a:rPr b="0" lang="en-US" sz="2000" spc="-1" strike="noStrike">
                <a:solidFill>
                  <a:srgbClr val="000000"/>
                </a:solidFill>
                <a:latin typeface="Arial"/>
              </a:rPr>
              <a:t>} and </a:t>
            </a:r>
            <a:r>
              <a:rPr b="1" lang="en-US" sz="2000" spc="-1" strike="noStrike">
                <a:solidFill>
                  <a:srgbClr val="000000"/>
                </a:solidFill>
                <a:latin typeface="Arial"/>
              </a:rPr>
              <a:t>Q</a:t>
            </a:r>
            <a:r>
              <a:rPr b="0" lang="en-US" sz="2000" spc="-1" strike="noStrike">
                <a:solidFill>
                  <a:srgbClr val="000000"/>
                </a:solidFill>
                <a:latin typeface="Arial"/>
              </a:rPr>
              <a:t>=</a:t>
            </a:r>
            <a:r>
              <a:rPr b="1" lang="en-US" sz="2000" spc="-1" strike="noStrike">
                <a:solidFill>
                  <a:srgbClr val="000000"/>
                </a:solidFill>
                <a:latin typeface="Arial"/>
              </a:rPr>
              <a:t>Q</a:t>
            </a:r>
            <a:r>
              <a:rPr b="0" lang="en-US" sz="2000" spc="-1" strike="noStrike">
                <a:solidFill>
                  <a:srgbClr val="000000"/>
                </a:solidFill>
                <a:latin typeface="Symbol"/>
              </a:rPr>
              <a:t></a:t>
            </a:r>
            <a:r>
              <a:rPr b="0" lang="en-US" sz="2000" spc="-1" strike="noStrike">
                <a:solidFill>
                  <a:srgbClr val="000000"/>
                </a:solidFill>
                <a:latin typeface="Arial"/>
              </a:rPr>
              <a:t>{</a:t>
            </a:r>
            <a:r>
              <a:rPr b="0" i="1" lang="en-US" sz="2000" spc="-1" strike="noStrike">
                <a:solidFill>
                  <a:srgbClr val="000000"/>
                </a:solidFill>
                <a:latin typeface="Arial"/>
              </a:rPr>
              <a:t>p</a:t>
            </a:r>
            <a:r>
              <a:rPr b="0" lang="en-US" sz="2000" spc="-1" strike="noStrike" baseline="-25000">
                <a:solidFill>
                  <a:srgbClr val="000000"/>
                </a:solidFill>
                <a:latin typeface="Arial"/>
              </a:rPr>
              <a:t>1</a:t>
            </a:r>
            <a:r>
              <a:rPr b="0" i="1" lang="en-US" sz="2000" spc="-1" strike="noStrike">
                <a:solidFill>
                  <a:srgbClr val="000000"/>
                </a:solidFill>
                <a:latin typeface="Arial"/>
              </a:rPr>
              <a:t>,p</a:t>
            </a:r>
            <a:r>
              <a:rPr b="0" lang="en-US" sz="2000" spc="-1" strike="noStrike" baseline="-25000">
                <a:solidFill>
                  <a:srgbClr val="000000"/>
                </a:solidFill>
                <a:latin typeface="Arial"/>
              </a:rPr>
              <a:t>2</a:t>
            </a:r>
            <a:r>
              <a:rPr b="0" lang="en-US" sz="2000" spc="-1" strike="noStrike">
                <a:solidFill>
                  <a:srgbClr val="000000"/>
                </a:solidFill>
                <a:latin typeface="Arial"/>
              </a:rPr>
              <a:t>}.</a:t>
            </a:r>
            <a:endParaRPr b="0" lang="de-DE" sz="2000" spc="-1" strike="noStrike">
              <a:solidFill>
                <a:srgbClr val="5c656c"/>
              </a:solidFill>
              <a:latin typeface="Arial"/>
            </a:endParaRPr>
          </a:p>
          <a:p>
            <a:pPr lvl="1" marL="709560" indent="-272520">
              <a:lnSpc>
                <a:spcPct val="100000"/>
              </a:lnSpc>
              <a:spcBef>
                <a:spcPts val="400"/>
              </a:spcBef>
              <a:buClr>
                <a:srgbClr val="204162"/>
              </a:buClr>
              <a:buFont typeface="StarSymbol"/>
              <a:buChar char="-"/>
            </a:pPr>
            <a:r>
              <a:rPr b="0" lang="en-US" sz="2000" spc="-1" strike="noStrike">
                <a:solidFill>
                  <a:srgbClr val="000000"/>
                </a:solidFill>
                <a:latin typeface="Arial"/>
              </a:rPr>
              <a:t>Do the following until </a:t>
            </a:r>
            <a:r>
              <a:rPr b="1" lang="en-US" sz="2000" spc="-1" strike="noStrike">
                <a:solidFill>
                  <a:srgbClr val="000000"/>
                </a:solidFill>
                <a:latin typeface="Arial"/>
              </a:rPr>
              <a:t>P</a:t>
            </a:r>
            <a:r>
              <a:rPr b="0" lang="en-US" sz="2000" spc="-1" strike="noStrike">
                <a:solidFill>
                  <a:srgbClr val="000000"/>
                </a:solidFill>
                <a:latin typeface="Arial"/>
              </a:rPr>
              <a:t>=</a:t>
            </a:r>
            <a:r>
              <a:rPr b="0" lang="en-US" sz="2000" spc="-1" strike="noStrike">
                <a:solidFill>
                  <a:srgbClr val="000000"/>
                </a:solidFill>
                <a:latin typeface="Symbol"/>
              </a:rPr>
              <a:t></a:t>
            </a:r>
            <a:r>
              <a:rPr b="0" lang="en-US" sz="2000" spc="-1" strike="noStrike">
                <a:solidFill>
                  <a:srgbClr val="000000"/>
                </a:solidFill>
                <a:latin typeface="Arial"/>
              </a:rPr>
              <a:t>:</a:t>
            </a:r>
            <a:endParaRPr b="0" lang="de-DE" sz="2000" spc="-1" strike="noStrike">
              <a:solidFill>
                <a:srgbClr val="5c656c"/>
              </a:solidFill>
              <a:latin typeface="Arial"/>
            </a:endParaRPr>
          </a:p>
          <a:p>
            <a:pPr lvl="2" marL="1330200" indent="-456840">
              <a:lnSpc>
                <a:spcPct val="100000"/>
              </a:lnSpc>
              <a:spcBef>
                <a:spcPts val="400"/>
              </a:spcBef>
              <a:buClr>
                <a:srgbClr val="204162"/>
              </a:buClr>
              <a:buFont typeface="Arial"/>
              <a:buAutoNum type="arabicPeriod"/>
            </a:pPr>
            <a:r>
              <a:rPr b="0" lang="en-US" sz="2000" spc="-1" strike="noStrike">
                <a:solidFill>
                  <a:srgbClr val="000000"/>
                </a:solidFill>
                <a:latin typeface="Arial"/>
              </a:rPr>
              <a:t>Pick a password </a:t>
            </a:r>
            <a:r>
              <a:rPr b="0" i="1" lang="en-US" sz="2000" spc="-1" strike="noStrike">
                <a:solidFill>
                  <a:srgbClr val="000000"/>
                </a:solidFill>
                <a:latin typeface="Arial"/>
              </a:rPr>
              <a:t>p</a:t>
            </a:r>
            <a:r>
              <a:rPr b="0" lang="en-US" sz="2000" spc="-1" strike="noStrike">
                <a:solidFill>
                  <a:srgbClr val="000000"/>
                </a:solidFill>
                <a:latin typeface="Arial"/>
              </a:rPr>
              <a:t> from the set {</a:t>
            </a:r>
            <a:r>
              <a:rPr b="0" i="1" lang="en-US" sz="2000" spc="-1" strike="noStrike">
                <a:solidFill>
                  <a:srgbClr val="000000"/>
                </a:solidFill>
                <a:latin typeface="Arial"/>
              </a:rPr>
              <a:t>p</a:t>
            </a:r>
            <a:r>
              <a:rPr b="0" lang="en-US" sz="2000" spc="-1" strike="noStrike">
                <a:solidFill>
                  <a:srgbClr val="000000"/>
                </a:solidFill>
                <a:latin typeface="Symbol"/>
              </a:rPr>
              <a:t></a:t>
            </a:r>
            <a:r>
              <a:rPr b="1" lang="en-US" sz="2000" spc="-1" strike="noStrike">
                <a:solidFill>
                  <a:srgbClr val="000000"/>
                </a:solidFill>
                <a:latin typeface="Arial"/>
              </a:rPr>
              <a:t>P</a:t>
            </a:r>
            <a:r>
              <a:rPr b="0" lang="en-US" sz="2000" spc="-1" strike="noStrike">
                <a:solidFill>
                  <a:srgbClr val="000000"/>
                </a:solidFill>
                <a:latin typeface="Arial"/>
              </a:rPr>
              <a:t> and d(</a:t>
            </a:r>
            <a:r>
              <a:rPr b="0" i="1" lang="en-US" sz="2000" spc="-1" strike="noStrike">
                <a:solidFill>
                  <a:srgbClr val="000000"/>
                </a:solidFill>
                <a:latin typeface="Arial"/>
              </a:rPr>
              <a:t>p</a:t>
            </a:r>
            <a:r>
              <a:rPr b="0" lang="en-US" sz="2000" spc="-1" strike="noStrike">
                <a:solidFill>
                  <a:srgbClr val="000000"/>
                </a:solidFill>
                <a:latin typeface="Arial"/>
              </a:rPr>
              <a:t>,</a:t>
            </a:r>
            <a:r>
              <a:rPr b="1" lang="en-US" sz="2000" spc="-1" strike="noStrike">
                <a:solidFill>
                  <a:srgbClr val="000000"/>
                </a:solidFill>
                <a:latin typeface="Arial"/>
              </a:rPr>
              <a:t>Q</a:t>
            </a:r>
            <a:r>
              <a:rPr b="0" lang="en-US" sz="2000" spc="-1" strike="noStrike">
                <a:solidFill>
                  <a:srgbClr val="000000"/>
                </a:solidFill>
                <a:latin typeface="Arial"/>
              </a:rPr>
              <a:t>)=max</a:t>
            </a:r>
            <a:r>
              <a:rPr b="0" i="1" lang="en-US" sz="2000" spc="-1" strike="noStrike" baseline="-25000">
                <a:solidFill>
                  <a:srgbClr val="000000"/>
                </a:solidFill>
                <a:latin typeface="Arial"/>
              </a:rPr>
              <a:t>i</a:t>
            </a:r>
            <a:r>
              <a:rPr b="0" lang="en-US" sz="2000" spc="-1" strike="noStrike">
                <a:solidFill>
                  <a:srgbClr val="000000"/>
                </a:solidFill>
                <a:latin typeface="Arial"/>
              </a:rPr>
              <a:t>(d(</a:t>
            </a:r>
            <a:r>
              <a:rPr b="0" i="1" lang="en-US" sz="2000" spc="-1" strike="noStrike">
                <a:solidFill>
                  <a:srgbClr val="000000"/>
                </a:solidFill>
                <a:latin typeface="Arial"/>
              </a:rPr>
              <a:t>P</a:t>
            </a:r>
            <a:r>
              <a:rPr b="0" i="1" lang="en-US" sz="2000" spc="-1" strike="noStrike" baseline="-25000">
                <a:solidFill>
                  <a:srgbClr val="000000"/>
                </a:solidFill>
                <a:latin typeface="Arial"/>
              </a:rPr>
              <a:t>i</a:t>
            </a:r>
            <a:r>
              <a:rPr b="0" lang="en-US" sz="2000" spc="-1" strike="noStrike">
                <a:solidFill>
                  <a:srgbClr val="000000"/>
                </a:solidFill>
                <a:latin typeface="Arial"/>
              </a:rPr>
              <a:t>,</a:t>
            </a:r>
            <a:r>
              <a:rPr b="1" lang="en-US" sz="2000" spc="-1" strike="noStrike">
                <a:solidFill>
                  <a:srgbClr val="000000"/>
                </a:solidFill>
                <a:latin typeface="Arial"/>
              </a:rPr>
              <a:t>Q</a:t>
            </a:r>
            <a:r>
              <a:rPr b="0" lang="en-US" sz="2000" spc="-1" strike="noStrike">
                <a:solidFill>
                  <a:srgbClr val="000000"/>
                </a:solidFill>
                <a:latin typeface="Arial"/>
              </a:rPr>
              <a:t>))}.</a:t>
            </a:r>
            <a:endParaRPr b="0" lang="de-DE" sz="2000" spc="-1" strike="noStrike">
              <a:solidFill>
                <a:srgbClr val="5c656c"/>
              </a:solidFill>
              <a:latin typeface="Arial"/>
            </a:endParaRPr>
          </a:p>
          <a:p>
            <a:pPr lvl="2" marL="1330200" indent="-456840">
              <a:lnSpc>
                <a:spcPct val="100000"/>
              </a:lnSpc>
              <a:spcBef>
                <a:spcPts val="400"/>
              </a:spcBef>
              <a:buClr>
                <a:srgbClr val="204162"/>
              </a:buClr>
              <a:buFont typeface="Arial"/>
              <a:buAutoNum type="arabicPeriod"/>
            </a:pPr>
            <a:r>
              <a:rPr b="0" lang="en-US" sz="2000" spc="-1" strike="noStrike">
                <a:solidFill>
                  <a:srgbClr val="000000"/>
                </a:solidFill>
                <a:latin typeface="Arial"/>
              </a:rPr>
              <a:t>Position </a:t>
            </a:r>
            <a:r>
              <a:rPr b="0" i="1" lang="en-US" sz="2000" spc="-1" strike="noStrike">
                <a:solidFill>
                  <a:srgbClr val="000000"/>
                </a:solidFill>
                <a:latin typeface="Arial"/>
              </a:rPr>
              <a:t>p</a:t>
            </a:r>
            <a:r>
              <a:rPr b="0" lang="en-US" sz="2000" spc="-1" strike="noStrike">
                <a:solidFill>
                  <a:srgbClr val="000000"/>
                </a:solidFill>
                <a:latin typeface="Arial"/>
              </a:rPr>
              <a:t> at (d(</a:t>
            </a:r>
            <a:r>
              <a:rPr b="0" i="1" lang="en-US" sz="2000" spc="-1" strike="noStrike">
                <a:solidFill>
                  <a:srgbClr val="000000"/>
                </a:solidFill>
                <a:latin typeface="Arial"/>
              </a:rPr>
              <a:t>p</a:t>
            </a:r>
            <a:r>
              <a:rPr b="0" lang="en-US" sz="2000" spc="-1" strike="noStrike">
                <a:solidFill>
                  <a:srgbClr val="000000"/>
                </a:solidFill>
                <a:latin typeface="Arial"/>
              </a:rPr>
              <a:t>,</a:t>
            </a:r>
            <a:r>
              <a:rPr b="0" i="1" lang="en-US" sz="2000" spc="-1" strike="noStrike">
                <a:solidFill>
                  <a:srgbClr val="000000"/>
                </a:solidFill>
                <a:latin typeface="Arial"/>
              </a:rPr>
              <a:t>P</a:t>
            </a:r>
            <a:r>
              <a:rPr b="0" lang="en-US" sz="2000" spc="-1" strike="noStrike" baseline="-25000">
                <a:solidFill>
                  <a:srgbClr val="000000"/>
                </a:solidFill>
                <a:latin typeface="Arial"/>
              </a:rPr>
              <a:t>0</a:t>
            </a:r>
            <a:r>
              <a:rPr b="0" lang="en-US" sz="2000" spc="-1" strike="noStrike">
                <a:solidFill>
                  <a:srgbClr val="000000"/>
                </a:solidFill>
                <a:latin typeface="Arial"/>
              </a:rPr>
              <a:t>), </a:t>
            </a:r>
            <a:r>
              <a:rPr b="0" lang="en-US" sz="2000" spc="-1" strike="noStrike">
                <a:solidFill>
                  <a:srgbClr val="000000"/>
                </a:solidFill>
                <a:latin typeface="Symbol"/>
              </a:rPr>
              <a:t></a:t>
            </a:r>
            <a:r>
              <a:rPr b="0" lang="en-US" sz="2000" spc="-1" strike="noStrike">
                <a:solidFill>
                  <a:srgbClr val="000000"/>
                </a:solidFill>
                <a:latin typeface="Arial"/>
              </a:rPr>
              <a:t>) so that its distance to the two closest passwords on the canvas are also the closest according to the password distance </a:t>
            </a:r>
            <a:r>
              <a:rPr b="0" i="1" lang="en-US" sz="2000" spc="-1" strike="noStrike">
                <a:solidFill>
                  <a:srgbClr val="000000"/>
                </a:solidFill>
                <a:latin typeface="Arial"/>
              </a:rPr>
              <a:t>d</a:t>
            </a:r>
            <a:r>
              <a:rPr b="0" lang="en-US" sz="2000" spc="-1" strike="noStrike">
                <a:solidFill>
                  <a:srgbClr val="000000"/>
                </a:solidFill>
                <a:latin typeface="Arial"/>
              </a:rPr>
              <a:t>.</a:t>
            </a:r>
            <a:endParaRPr b="0" lang="de-DE" sz="2000" spc="-1" strike="noStrike">
              <a:solidFill>
                <a:srgbClr val="5c656c"/>
              </a:solidFill>
              <a:latin typeface="Arial"/>
            </a:endParaRPr>
          </a:p>
          <a:p>
            <a:pPr lvl="2" marL="1330200" indent="-456840">
              <a:lnSpc>
                <a:spcPct val="100000"/>
              </a:lnSpc>
              <a:spcBef>
                <a:spcPts val="400"/>
              </a:spcBef>
              <a:buClr>
                <a:srgbClr val="204162"/>
              </a:buClr>
              <a:buFont typeface="Arial"/>
              <a:buAutoNum type="arabicPeriod"/>
            </a:pPr>
            <a:r>
              <a:rPr b="1" lang="en-US" sz="2000" spc="-1" strike="noStrike">
                <a:solidFill>
                  <a:srgbClr val="000000"/>
                </a:solidFill>
                <a:latin typeface="Arial"/>
              </a:rPr>
              <a:t>P</a:t>
            </a:r>
            <a:r>
              <a:rPr b="0" lang="en-US" sz="2000" spc="-1" strike="noStrike">
                <a:solidFill>
                  <a:srgbClr val="000000"/>
                </a:solidFill>
                <a:latin typeface="Arial"/>
              </a:rPr>
              <a:t>=</a:t>
            </a:r>
            <a:r>
              <a:rPr b="1" lang="en-US" sz="2000" spc="-1" strike="noStrike">
                <a:solidFill>
                  <a:srgbClr val="000000"/>
                </a:solidFill>
                <a:latin typeface="Arial"/>
              </a:rPr>
              <a:t>P</a:t>
            </a:r>
            <a:r>
              <a:rPr b="0" lang="en-US" sz="2000" spc="-1" strike="noStrike">
                <a:solidFill>
                  <a:srgbClr val="000000"/>
                </a:solidFill>
                <a:latin typeface="Arial"/>
              </a:rPr>
              <a:t>–{</a:t>
            </a:r>
            <a:r>
              <a:rPr b="0" i="1" lang="en-US" sz="2000" spc="-1" strike="noStrike">
                <a:solidFill>
                  <a:srgbClr val="000000"/>
                </a:solidFill>
                <a:latin typeface="Arial"/>
              </a:rPr>
              <a:t>p</a:t>
            </a:r>
            <a:r>
              <a:rPr b="0" lang="en-US" sz="2000" spc="-1" strike="noStrike">
                <a:solidFill>
                  <a:srgbClr val="000000"/>
                </a:solidFill>
                <a:latin typeface="Arial"/>
              </a:rPr>
              <a:t>} and </a:t>
            </a:r>
            <a:r>
              <a:rPr b="1" lang="en-US" sz="2000" spc="-1" strike="noStrike">
                <a:solidFill>
                  <a:srgbClr val="000000"/>
                </a:solidFill>
                <a:latin typeface="Arial"/>
              </a:rPr>
              <a:t>Q</a:t>
            </a:r>
            <a:r>
              <a:rPr b="0" lang="en-US" sz="2000" spc="-1" strike="noStrike">
                <a:solidFill>
                  <a:srgbClr val="000000"/>
                </a:solidFill>
                <a:latin typeface="Arial"/>
              </a:rPr>
              <a:t>=</a:t>
            </a:r>
            <a:r>
              <a:rPr b="1" lang="en-US" sz="2000" spc="-1" strike="noStrike">
                <a:solidFill>
                  <a:srgbClr val="000000"/>
                </a:solidFill>
                <a:latin typeface="Arial"/>
              </a:rPr>
              <a:t>Q</a:t>
            </a:r>
            <a:r>
              <a:rPr b="0" lang="en-US" sz="2000" spc="-1" strike="noStrike">
                <a:solidFill>
                  <a:srgbClr val="000000"/>
                </a:solidFill>
                <a:latin typeface="Symbol"/>
              </a:rPr>
              <a:t></a:t>
            </a:r>
            <a:r>
              <a:rPr b="0" lang="en-US" sz="2000" spc="-1" strike="noStrike">
                <a:solidFill>
                  <a:srgbClr val="000000"/>
                </a:solidFill>
                <a:latin typeface="Arial"/>
              </a:rPr>
              <a:t>{</a:t>
            </a:r>
            <a:r>
              <a:rPr b="0" i="1" lang="en-US" sz="2000" spc="-1" strike="noStrike">
                <a:solidFill>
                  <a:srgbClr val="000000"/>
                </a:solidFill>
                <a:latin typeface="Arial"/>
              </a:rPr>
              <a:t>p</a:t>
            </a:r>
            <a:r>
              <a:rPr b="0" lang="en-US" sz="2000" spc="-1" strike="noStrike">
                <a:solidFill>
                  <a:srgbClr val="000000"/>
                </a:solidFill>
                <a:latin typeface="Arial"/>
              </a:rPr>
              <a:t>}.</a:t>
            </a:r>
            <a:endParaRPr b="0" lang="de-DE" sz="2000" spc="-1" strike="noStrike">
              <a:solidFill>
                <a:srgbClr val="5c656c"/>
              </a:solidFill>
              <a:latin typeface="Arial"/>
            </a:endParaRPr>
          </a:p>
          <a:p>
            <a:pPr lvl="2" marL="1330200" indent="-456840">
              <a:lnSpc>
                <a:spcPct val="100000"/>
              </a:lnSpc>
              <a:spcBef>
                <a:spcPts val="400"/>
              </a:spcBef>
              <a:buClr>
                <a:srgbClr val="204162"/>
              </a:buClr>
              <a:buFont typeface="Arial"/>
              <a:buAutoNum type="arabicPeriod"/>
            </a:pPr>
            <a:r>
              <a:rPr b="0" lang="en-US" sz="2000" spc="-1" strike="noStrike">
                <a:solidFill>
                  <a:srgbClr val="000000"/>
                </a:solidFill>
                <a:latin typeface="Arial"/>
              </a:rPr>
              <a:t>Go back to Step 1.</a:t>
            </a:r>
            <a:endParaRPr b="0" lang="de-DE" sz="2000" spc="-1" strike="noStrike">
              <a:solidFill>
                <a:srgbClr val="5c656c"/>
              </a:solidFill>
              <a:latin typeface="Arial"/>
            </a:endParaRPr>
          </a:p>
        </p:txBody>
      </p:sp>
      <p:sp>
        <p:nvSpPr>
          <p:cNvPr id="187" name="TextShape 2"/>
          <p:cNvSpPr txBox="1"/>
          <p:nvPr/>
        </p:nvSpPr>
        <p:spPr>
          <a:xfrm>
            <a:off x="304920" y="192240"/>
            <a:ext cx="5790960" cy="834840"/>
          </a:xfrm>
          <a:prstGeom prst="rect">
            <a:avLst/>
          </a:prstGeom>
          <a:noFill/>
          <a:ln>
            <a:noFill/>
          </a:ln>
        </p:spPr>
        <p:txBody>
          <a:bodyPr lIns="90000" rIns="90000" tIns="45000" bIns="45000" anchor="ctr">
            <a:noAutofit/>
          </a:bodyPr>
          <a:p>
            <a:pPr>
              <a:lnSpc>
                <a:spcPct val="100000"/>
              </a:lnSpc>
            </a:pPr>
            <a:r>
              <a:rPr b="0" lang="en-GB" sz="3000" spc="-1" strike="noStrike">
                <a:solidFill>
                  <a:srgbClr val="000000"/>
                </a:solidFill>
                <a:latin typeface="Arial"/>
              </a:rPr>
              <a:t>Idea 3: passwords in a universe</a:t>
            </a:r>
            <a:endParaRPr b="0" lang="de-DE"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extShape 1"/>
          <p:cNvSpPr txBox="1"/>
          <p:nvPr/>
        </p:nvSpPr>
        <p:spPr>
          <a:xfrm>
            <a:off x="304920" y="1341360"/>
            <a:ext cx="7162560" cy="4754160"/>
          </a:xfrm>
          <a:prstGeom prst="rect">
            <a:avLst/>
          </a:prstGeom>
          <a:noFill/>
          <a:ln>
            <a:noFill/>
          </a:ln>
        </p:spPr>
        <p:txBody>
          <a:bodyPr lIns="90000" rIns="90000" tIns="45000" bIns="45000">
            <a:noAutofit/>
          </a:bodyPr>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Passwords related to geo-locations</a:t>
            </a:r>
            <a:endParaRPr b="0" lang="de-DE" sz="28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GB" sz="2400" spc="-1" strike="noStrike">
                <a:solidFill>
                  <a:srgbClr val="000000"/>
                </a:solidFill>
                <a:latin typeface="Arial"/>
              </a:rPr>
              <a:t>This can be visualised on a map.</a:t>
            </a:r>
            <a:endParaRPr b="0" lang="de-DE" sz="24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GB" sz="2400" spc="-1" strike="noStrike">
                <a:solidFill>
                  <a:srgbClr val="000000"/>
                </a:solidFill>
                <a:latin typeface="Arial"/>
              </a:rPr>
              <a:t>There are many words linked to geo-locations e.g. countries, cities, rivers, lakes, mountains, languages, people, wars, religions, …</a:t>
            </a:r>
            <a:endParaRPr b="0" lang="de-DE" sz="24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Passwords related to person names</a:t>
            </a: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Passwords related to animals and plants</a:t>
            </a: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a:t>
            </a: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Specialised visualisation methods will be needed.</a:t>
            </a:r>
            <a:endParaRPr b="0" lang="de-DE" sz="2800" spc="-1" strike="noStrike">
              <a:solidFill>
                <a:srgbClr val="5c656c"/>
              </a:solidFill>
              <a:latin typeface="Arial"/>
            </a:endParaRPr>
          </a:p>
        </p:txBody>
      </p:sp>
      <p:sp>
        <p:nvSpPr>
          <p:cNvPr id="189" name="TextShape 2"/>
          <p:cNvSpPr txBox="1"/>
          <p:nvPr/>
        </p:nvSpPr>
        <p:spPr>
          <a:xfrm>
            <a:off x="304920" y="192240"/>
            <a:ext cx="5790960" cy="834840"/>
          </a:xfrm>
          <a:prstGeom prst="rect">
            <a:avLst/>
          </a:prstGeom>
          <a:noFill/>
          <a:ln>
            <a:noFill/>
          </a:ln>
        </p:spPr>
        <p:txBody>
          <a:bodyPr lIns="90000" rIns="90000" tIns="45000" bIns="45000" anchor="ctr">
            <a:noAutofit/>
          </a:bodyPr>
          <a:p>
            <a:pPr>
              <a:lnSpc>
                <a:spcPct val="100000"/>
              </a:lnSpc>
            </a:pPr>
            <a:r>
              <a:rPr b="0" lang="en-GB" sz="3000" spc="-1" strike="noStrike">
                <a:solidFill>
                  <a:srgbClr val="000000"/>
                </a:solidFill>
                <a:latin typeface="Arial"/>
              </a:rPr>
              <a:t>Idea 4: special types of passwords</a:t>
            </a:r>
            <a:endParaRPr b="0" lang="de-DE" sz="3000" spc="-1" strike="noStrike">
              <a:solidFill>
                <a:srgbClr val="000000"/>
              </a:solidFill>
              <a:latin typeface="Arial"/>
            </a:endParaRPr>
          </a:p>
        </p:txBody>
      </p:sp>
      <p:pic>
        <p:nvPicPr>
          <p:cNvPr id="190" name="Picture 2" descr="http://vis4.net/blog/wp-content/uploads/2016/06/28669015bc0bcb5f80ce982bc295c720.png"/>
          <p:cNvPicPr/>
          <p:nvPr/>
        </p:nvPicPr>
        <p:blipFill>
          <a:blip r:embed="rId1"/>
          <a:stretch/>
        </p:blipFill>
        <p:spPr>
          <a:xfrm>
            <a:off x="7315200" y="1344960"/>
            <a:ext cx="1523520" cy="2163960"/>
          </a:xfrm>
          <a:prstGeom prst="rect">
            <a:avLst/>
          </a:prstGeom>
          <a:ln>
            <a:noFill/>
          </a:ln>
        </p:spPr>
      </p:pic>
      <p:pic>
        <p:nvPicPr>
          <p:cNvPr id="191" name="Picture 4" descr="http://vis4.net/blog/wp-content/uploads/2016/06/cd143fbd8c796f024536aa8dd8df25e5.png"/>
          <p:cNvPicPr/>
          <p:nvPr/>
        </p:nvPicPr>
        <p:blipFill>
          <a:blip r:embed="rId2"/>
          <a:stretch/>
        </p:blipFill>
        <p:spPr>
          <a:xfrm>
            <a:off x="7344000" y="3862800"/>
            <a:ext cx="1645560" cy="187920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TextShape 1"/>
          <p:cNvSpPr txBox="1"/>
          <p:nvPr/>
        </p:nvSpPr>
        <p:spPr>
          <a:xfrm>
            <a:off x="304920" y="1341360"/>
            <a:ext cx="8534160" cy="4754160"/>
          </a:xfrm>
          <a:prstGeom prst="rect">
            <a:avLst/>
          </a:prstGeom>
          <a:noFill/>
          <a:ln>
            <a:noFill/>
          </a:ln>
        </p:spPr>
        <p:txBody>
          <a:bodyPr lIns="90000" rIns="90000" tIns="45000" bIns="45000">
            <a:noAutofit/>
          </a:bodyPr>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All the above ideas can be merged into a single system.</a:t>
            </a: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An interactive HCI allows users to switch from one view to another, to compare two or more in the same view, and to add different layers showing different things (e.g. dictionaries vs. password databases, English vs. German).</a:t>
            </a:r>
            <a:endParaRPr b="0" lang="de-DE" sz="2800" spc="-1" strike="noStrike">
              <a:solidFill>
                <a:srgbClr val="5c656c"/>
              </a:solidFill>
              <a:latin typeface="Arial"/>
            </a:endParaRPr>
          </a:p>
          <a:p>
            <a:pPr>
              <a:lnSpc>
                <a:spcPct val="100000"/>
              </a:lnSpc>
              <a:spcBef>
                <a:spcPts val="561"/>
              </a:spcBef>
            </a:pP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This can also include traditional password analysis tools which normally produce numerical results (largely different kinds of statistics).</a:t>
            </a:r>
            <a:endParaRPr b="0" lang="de-DE" sz="2800" spc="-1" strike="noStrike">
              <a:solidFill>
                <a:srgbClr val="5c656c"/>
              </a:solidFill>
              <a:latin typeface="Arial"/>
            </a:endParaRPr>
          </a:p>
        </p:txBody>
      </p:sp>
      <p:sp>
        <p:nvSpPr>
          <p:cNvPr id="193" name="TextShape 2"/>
          <p:cNvSpPr txBox="1"/>
          <p:nvPr/>
        </p:nvSpPr>
        <p:spPr>
          <a:xfrm>
            <a:off x="304920" y="192240"/>
            <a:ext cx="5790960" cy="834840"/>
          </a:xfrm>
          <a:prstGeom prst="rect">
            <a:avLst/>
          </a:prstGeom>
          <a:noFill/>
          <a:ln>
            <a:noFill/>
          </a:ln>
        </p:spPr>
        <p:txBody>
          <a:bodyPr lIns="90000" rIns="90000" tIns="45000" bIns="45000" anchor="ctr">
            <a:noAutofit/>
          </a:bodyPr>
          <a:p>
            <a:pPr>
              <a:lnSpc>
                <a:spcPct val="100000"/>
              </a:lnSpc>
            </a:pPr>
            <a:r>
              <a:rPr b="0" lang="en-GB" sz="3000" spc="-1" strike="noStrike">
                <a:solidFill>
                  <a:srgbClr val="000000"/>
                </a:solidFill>
                <a:latin typeface="Arial"/>
              </a:rPr>
              <a:t>Idea 5: mixing everything together</a:t>
            </a:r>
            <a:endParaRPr b="0" lang="de-DE"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TextShape 1"/>
          <p:cNvSpPr txBox="1"/>
          <p:nvPr/>
        </p:nvSpPr>
        <p:spPr>
          <a:xfrm>
            <a:off x="304920" y="1341360"/>
            <a:ext cx="7009920" cy="4754160"/>
          </a:xfrm>
          <a:prstGeom prst="rect">
            <a:avLst/>
          </a:prstGeom>
          <a:noFill/>
          <a:ln>
            <a:noFill/>
          </a:ln>
        </p:spPr>
        <p:txBody>
          <a:bodyPr lIns="90000" rIns="90000" tIns="45000" bIns="45000">
            <a:noAutofit/>
          </a:bodyPr>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All the previous ideas can be generalised to 3D worlds.</a:t>
            </a: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An interesting approach to exploring the 3D visualisation world is to use VR.</a:t>
            </a:r>
            <a:endParaRPr b="0" lang="de-DE" sz="28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GB" sz="2400" spc="-1" strike="noStrike">
                <a:solidFill>
                  <a:srgbClr val="000000"/>
                </a:solidFill>
                <a:latin typeface="Arial"/>
              </a:rPr>
              <a:t>For the heat map idea, one can be surrounded by multiple heat-maps in a 3D world.</a:t>
            </a:r>
            <a:endParaRPr b="0" lang="de-DE" sz="24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GB" sz="2400" spc="-1" strike="noStrike">
                <a:solidFill>
                  <a:srgbClr val="000000"/>
                </a:solidFill>
                <a:latin typeface="Arial"/>
              </a:rPr>
              <a:t>For the password clustering idea, one can see, touch and stretch all passwords and clusters in 3D world.</a:t>
            </a:r>
            <a:endParaRPr b="0" lang="de-DE" sz="24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GB" sz="2400" spc="-1" strike="noStrike">
                <a:solidFill>
                  <a:srgbClr val="000000"/>
                </a:solidFill>
                <a:latin typeface="Arial"/>
              </a:rPr>
              <a:t>For the password universe idea, one can see the password universe like using a telescope to view our physical universe.</a:t>
            </a:r>
            <a:endParaRPr b="0" lang="de-DE" sz="2400" spc="-1" strike="noStrike">
              <a:solidFill>
                <a:srgbClr val="5c656c"/>
              </a:solidFill>
              <a:latin typeface="Arial"/>
            </a:endParaRPr>
          </a:p>
        </p:txBody>
      </p:sp>
      <p:sp>
        <p:nvSpPr>
          <p:cNvPr id="195" name="TextShape 2"/>
          <p:cNvSpPr txBox="1"/>
          <p:nvPr/>
        </p:nvSpPr>
        <p:spPr>
          <a:xfrm>
            <a:off x="304920" y="192240"/>
            <a:ext cx="5790960" cy="834840"/>
          </a:xfrm>
          <a:prstGeom prst="rect">
            <a:avLst/>
          </a:prstGeom>
          <a:noFill/>
          <a:ln>
            <a:noFill/>
          </a:ln>
        </p:spPr>
        <p:txBody>
          <a:bodyPr lIns="90000" rIns="90000" tIns="45000" bIns="45000" anchor="ctr">
            <a:noAutofit/>
          </a:bodyPr>
          <a:p>
            <a:pPr>
              <a:lnSpc>
                <a:spcPct val="100000"/>
              </a:lnSpc>
            </a:pPr>
            <a:r>
              <a:rPr b="0" lang="en-GB" sz="3000" spc="-1" strike="noStrike">
                <a:solidFill>
                  <a:srgbClr val="000000"/>
                </a:solidFill>
                <a:latin typeface="Arial"/>
              </a:rPr>
              <a:t>Idea 6: 3D world + virtual reality</a:t>
            </a:r>
            <a:endParaRPr b="0" lang="de-DE" sz="3000" spc="-1" strike="noStrike">
              <a:solidFill>
                <a:srgbClr val="000000"/>
              </a:solidFill>
              <a:latin typeface="Arial"/>
            </a:endParaRPr>
          </a:p>
        </p:txBody>
      </p:sp>
      <p:pic>
        <p:nvPicPr>
          <p:cNvPr id="196" name="Picture 2" descr="https://upload.wikimedia.org/wikipedia/commons/thumb/3/3b/HTC_Vive_%2816%29.jpg/220px-HTC_Vive_%2816%29.jpg"/>
          <p:cNvPicPr/>
          <p:nvPr/>
        </p:nvPicPr>
        <p:blipFill>
          <a:blip r:embed="rId1"/>
          <a:stretch/>
        </p:blipFill>
        <p:spPr>
          <a:xfrm>
            <a:off x="6858000" y="3018600"/>
            <a:ext cx="2095200" cy="139968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extShape 1"/>
          <p:cNvSpPr txBox="1"/>
          <p:nvPr/>
        </p:nvSpPr>
        <p:spPr>
          <a:xfrm>
            <a:off x="685800" y="2587680"/>
            <a:ext cx="7772040" cy="1679040"/>
          </a:xfrm>
          <a:prstGeom prst="rect">
            <a:avLst/>
          </a:prstGeom>
          <a:noFill/>
          <a:ln>
            <a:noFill/>
          </a:ln>
        </p:spPr>
        <p:txBody>
          <a:bodyPr lIns="90000" rIns="90000" tIns="45000" bIns="45000" anchor="ctr">
            <a:noAutofit/>
          </a:bodyPr>
          <a:p>
            <a:pPr algn="ctr">
              <a:lnSpc>
                <a:spcPct val="100000"/>
              </a:lnSpc>
            </a:pPr>
            <a:r>
              <a:rPr b="0" lang="en-GB" sz="3600" spc="-1" strike="noStrike">
                <a:solidFill>
                  <a:srgbClr val="000000"/>
                </a:solidFill>
                <a:latin typeface="Arial"/>
              </a:rPr>
              <a:t>What is the research problem?</a:t>
            </a:r>
            <a:endParaRPr b="0" lang="de-DE"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extShape 1"/>
          <p:cNvSpPr txBox="1"/>
          <p:nvPr/>
        </p:nvSpPr>
        <p:spPr>
          <a:xfrm>
            <a:off x="304920" y="1341360"/>
            <a:ext cx="8534160" cy="4754160"/>
          </a:xfrm>
          <a:prstGeom prst="rect">
            <a:avLst/>
          </a:prstGeom>
          <a:noFill/>
          <a:ln>
            <a:noFill/>
          </a:ln>
        </p:spPr>
        <p:txBody>
          <a:bodyPr lIns="90000" rIns="90000" tIns="45000" bIns="45000">
            <a:noAutofit/>
          </a:bodyPr>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This is a whole new world nobody has done anything on password visualisation!</a:t>
            </a:r>
            <a:endParaRPr b="0" lang="de-DE" sz="2800" spc="-1" strike="noStrike">
              <a:solidFill>
                <a:srgbClr val="5c656c"/>
              </a:solidFill>
              <a:latin typeface="Arial"/>
            </a:endParaRPr>
          </a:p>
          <a:p>
            <a:pPr>
              <a:lnSpc>
                <a:spcPct val="100000"/>
              </a:lnSpc>
              <a:spcBef>
                <a:spcPts val="561"/>
              </a:spcBef>
            </a:pP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Interesting graphical/hybrid passwords</a:t>
            </a:r>
            <a:endParaRPr b="0" lang="de-DE" sz="28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GB" sz="2400" spc="-1" strike="noStrike">
                <a:solidFill>
                  <a:srgbClr val="000000"/>
                </a:solidFill>
                <a:latin typeface="Arial"/>
              </a:rPr>
              <a:t>Android unlock patterns</a:t>
            </a:r>
            <a:endParaRPr b="0" lang="de-DE" sz="24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GB" sz="2400" spc="-1" strike="noStrike">
                <a:solidFill>
                  <a:srgbClr val="000000"/>
                </a:solidFill>
                <a:latin typeface="Arial"/>
              </a:rPr>
              <a:t>Microsoft Windows picture passwords</a:t>
            </a:r>
            <a:endParaRPr b="0" lang="de-DE" sz="24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GB" sz="2400" spc="-1" strike="noStrike">
                <a:solidFill>
                  <a:srgbClr val="000000"/>
                </a:solidFill>
                <a:latin typeface="Arial"/>
              </a:rPr>
              <a:t>PassFaces</a:t>
            </a:r>
            <a:endParaRPr b="0" lang="de-DE" sz="24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GB" sz="2400" spc="-1" strike="noStrike">
                <a:solidFill>
                  <a:srgbClr val="000000"/>
                </a:solidFill>
                <a:latin typeface="Arial"/>
              </a:rPr>
              <a:t>PassPoints</a:t>
            </a:r>
            <a:endParaRPr b="0" lang="de-DE" sz="24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GB" sz="2400" spc="-1" strike="noStrike">
                <a:solidFill>
                  <a:srgbClr val="000000"/>
                </a:solidFill>
                <a:latin typeface="Arial"/>
              </a:rPr>
              <a:t>Pass-regions (a new concept I developed)</a:t>
            </a:r>
            <a:endParaRPr b="0" lang="de-DE" sz="24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GB" sz="2400" spc="-1" strike="noStrike">
                <a:solidFill>
                  <a:srgbClr val="000000"/>
                </a:solidFill>
                <a:latin typeface="Arial"/>
              </a:rPr>
              <a:t>Password+ (a very new concept I am developing)</a:t>
            </a:r>
            <a:endParaRPr b="0" lang="de-DE" sz="2400" spc="-1" strike="noStrike">
              <a:solidFill>
                <a:srgbClr val="5c656c"/>
              </a:solidFill>
              <a:latin typeface="Arial"/>
            </a:endParaRPr>
          </a:p>
        </p:txBody>
      </p:sp>
      <p:sp>
        <p:nvSpPr>
          <p:cNvPr id="198" name="TextShape 2"/>
          <p:cNvSpPr txBox="1"/>
          <p:nvPr/>
        </p:nvSpPr>
        <p:spPr>
          <a:xfrm>
            <a:off x="304920" y="192240"/>
            <a:ext cx="5790960" cy="834840"/>
          </a:xfrm>
          <a:prstGeom prst="rect">
            <a:avLst/>
          </a:prstGeom>
          <a:noFill/>
          <a:ln>
            <a:noFill/>
          </a:ln>
        </p:spPr>
        <p:txBody>
          <a:bodyPr lIns="90000" rIns="90000" tIns="45000" bIns="45000" anchor="ctr">
            <a:noAutofit/>
          </a:bodyPr>
          <a:p>
            <a:pPr>
              <a:lnSpc>
                <a:spcPct val="100000"/>
              </a:lnSpc>
            </a:pPr>
            <a:r>
              <a:rPr b="0" lang="en-GB" sz="3000" spc="-1" strike="noStrike">
                <a:solidFill>
                  <a:srgbClr val="000000"/>
                </a:solidFill>
                <a:latin typeface="Arial"/>
              </a:rPr>
              <a:t>Idea 7: non-textual passwords?</a:t>
            </a:r>
            <a:endParaRPr b="0" lang="de-DE"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TextShape 1"/>
          <p:cNvSpPr txBox="1"/>
          <p:nvPr/>
        </p:nvSpPr>
        <p:spPr>
          <a:xfrm>
            <a:off x="304920" y="1341360"/>
            <a:ext cx="8534160" cy="4754160"/>
          </a:xfrm>
          <a:prstGeom prst="rect">
            <a:avLst/>
          </a:prstGeom>
          <a:noFill/>
          <a:ln>
            <a:noFill/>
          </a:ln>
        </p:spPr>
        <p:txBody>
          <a:bodyPr lIns="90000" rIns="90000" tIns="45000" bIns="45000">
            <a:noAutofit/>
          </a:bodyPr>
          <a:p>
            <a:pPr marL="326880" indent="-326520">
              <a:lnSpc>
                <a:spcPct val="100000"/>
              </a:lnSpc>
              <a:spcBef>
                <a:spcPts val="479"/>
              </a:spcBef>
              <a:buClr>
                <a:srgbClr val="204162"/>
              </a:buClr>
              <a:buFont typeface="StarSymbol"/>
              <a:buChar char="-"/>
            </a:pPr>
            <a:r>
              <a:rPr b="0" lang="en-US" sz="2400" spc="-1" strike="noStrike">
                <a:solidFill>
                  <a:srgbClr val="000000"/>
                </a:solidFill>
                <a:latin typeface="Arial"/>
              </a:rPr>
              <a:t>A special subset of all passwords is a single user’s passwords.</a:t>
            </a:r>
            <a:endParaRPr b="0" lang="de-DE" sz="2400" spc="-1" strike="noStrike">
              <a:solidFill>
                <a:srgbClr val="5c656c"/>
              </a:solidFill>
              <a:latin typeface="Arial"/>
            </a:endParaRPr>
          </a:p>
          <a:p>
            <a:pPr marL="326880" indent="-326520">
              <a:lnSpc>
                <a:spcPct val="100000"/>
              </a:lnSpc>
              <a:spcBef>
                <a:spcPts val="479"/>
              </a:spcBef>
              <a:buClr>
                <a:srgbClr val="204162"/>
              </a:buClr>
              <a:buFont typeface="StarSymbol"/>
              <a:buChar char="-"/>
            </a:pPr>
            <a:r>
              <a:rPr b="0" lang="en-US" sz="2400" spc="-1" strike="noStrike">
                <a:solidFill>
                  <a:srgbClr val="000000"/>
                </a:solidFill>
                <a:latin typeface="Arial"/>
              </a:rPr>
              <a:t>This includes two types:</a:t>
            </a:r>
            <a:endParaRPr b="0" lang="de-DE" sz="2400" spc="-1" strike="noStrike">
              <a:solidFill>
                <a:srgbClr val="5c656c"/>
              </a:solidFill>
              <a:latin typeface="Arial"/>
            </a:endParaRPr>
          </a:p>
          <a:p>
            <a:pPr lvl="1" marL="709560" indent="-272520">
              <a:lnSpc>
                <a:spcPct val="100000"/>
              </a:lnSpc>
              <a:spcBef>
                <a:spcPts val="400"/>
              </a:spcBef>
              <a:buClr>
                <a:srgbClr val="204162"/>
              </a:buClr>
              <a:buFont typeface="StarSymbol"/>
              <a:buChar char="-"/>
            </a:pPr>
            <a:r>
              <a:rPr b="0" lang="en-US" sz="2000" spc="-1" strike="noStrike">
                <a:solidFill>
                  <a:srgbClr val="000000"/>
                </a:solidFill>
                <a:latin typeface="Arial"/>
              </a:rPr>
              <a:t>All passwords the user is currently using across all accounts (horizontal)</a:t>
            </a:r>
            <a:endParaRPr b="0" lang="de-DE" sz="2000" spc="-1" strike="noStrike">
              <a:solidFill>
                <a:srgbClr val="5c656c"/>
              </a:solidFill>
              <a:latin typeface="Arial"/>
            </a:endParaRPr>
          </a:p>
          <a:p>
            <a:pPr lvl="1" marL="709560" indent="-272520">
              <a:lnSpc>
                <a:spcPct val="100000"/>
              </a:lnSpc>
              <a:spcBef>
                <a:spcPts val="400"/>
              </a:spcBef>
              <a:buClr>
                <a:srgbClr val="204162"/>
              </a:buClr>
              <a:buFont typeface="StarSymbol"/>
              <a:buChar char="-"/>
            </a:pPr>
            <a:r>
              <a:rPr b="0" lang="en-US" sz="2000" spc="-1" strike="noStrike">
                <a:solidFill>
                  <a:srgbClr val="000000"/>
                </a:solidFill>
                <a:latin typeface="Arial"/>
              </a:rPr>
              <a:t>All passwords the user has been using for a period of time for a single account (vertical)</a:t>
            </a:r>
            <a:endParaRPr b="0" lang="de-DE" sz="2000" spc="-1" strike="noStrike">
              <a:solidFill>
                <a:srgbClr val="5c656c"/>
              </a:solidFill>
              <a:latin typeface="Arial"/>
            </a:endParaRPr>
          </a:p>
          <a:p>
            <a:pPr marL="326880" indent="-326520">
              <a:lnSpc>
                <a:spcPct val="100000"/>
              </a:lnSpc>
              <a:spcBef>
                <a:spcPts val="479"/>
              </a:spcBef>
              <a:buClr>
                <a:srgbClr val="204162"/>
              </a:buClr>
              <a:buFont typeface="StarSymbol"/>
              <a:buChar char="-"/>
            </a:pPr>
            <a:r>
              <a:rPr b="0" lang="en-US" sz="2400" spc="-1" strike="noStrike">
                <a:solidFill>
                  <a:srgbClr val="000000"/>
                </a:solidFill>
                <a:latin typeface="Arial"/>
              </a:rPr>
              <a:t>Different visualisation strategies are needed for the two types of personal passwords.</a:t>
            </a:r>
            <a:endParaRPr b="0" lang="de-DE" sz="2400" spc="-1" strike="noStrike">
              <a:solidFill>
                <a:srgbClr val="5c656c"/>
              </a:solidFill>
              <a:latin typeface="Arial"/>
            </a:endParaRPr>
          </a:p>
          <a:p>
            <a:pPr lvl="1" marL="709560" indent="-272520">
              <a:lnSpc>
                <a:spcPct val="100000"/>
              </a:lnSpc>
              <a:spcBef>
                <a:spcPts val="400"/>
              </a:spcBef>
              <a:buClr>
                <a:srgbClr val="204162"/>
              </a:buClr>
              <a:buFont typeface="StarSymbol"/>
              <a:buChar char="-"/>
            </a:pPr>
            <a:r>
              <a:rPr b="0" lang="en-US" sz="2000" spc="-1" strike="noStrike">
                <a:solidFill>
                  <a:srgbClr val="000000"/>
                </a:solidFill>
                <a:latin typeface="Arial"/>
              </a:rPr>
              <a:t>They can be combined to show everything all together.</a:t>
            </a:r>
            <a:endParaRPr b="0" lang="de-DE" sz="2000" spc="-1" strike="noStrike">
              <a:solidFill>
                <a:srgbClr val="5c656c"/>
              </a:solidFill>
              <a:latin typeface="Arial"/>
            </a:endParaRPr>
          </a:p>
          <a:p>
            <a:pPr lvl="1" marL="709560" indent="-272520">
              <a:lnSpc>
                <a:spcPct val="100000"/>
              </a:lnSpc>
              <a:spcBef>
                <a:spcPts val="400"/>
              </a:spcBef>
              <a:buClr>
                <a:srgbClr val="204162"/>
              </a:buClr>
              <a:buFont typeface="StarSymbol"/>
              <a:buChar char="-"/>
            </a:pPr>
            <a:r>
              <a:rPr b="0" lang="en-US" sz="2000" spc="-1" strike="noStrike">
                <a:solidFill>
                  <a:srgbClr val="000000"/>
                </a:solidFill>
                <a:latin typeface="Arial"/>
              </a:rPr>
              <a:t>This may be better done in a 3D space with a time axis.</a:t>
            </a:r>
            <a:endParaRPr b="0" lang="de-DE" sz="2000" spc="-1" strike="noStrike">
              <a:solidFill>
                <a:srgbClr val="5c656c"/>
              </a:solidFill>
              <a:latin typeface="Arial"/>
            </a:endParaRPr>
          </a:p>
          <a:p>
            <a:pPr marL="326880" indent="-326520">
              <a:lnSpc>
                <a:spcPct val="100000"/>
              </a:lnSpc>
              <a:spcBef>
                <a:spcPts val="479"/>
              </a:spcBef>
              <a:buClr>
                <a:srgbClr val="204162"/>
              </a:buClr>
              <a:buFont typeface="StarSymbol"/>
              <a:buChar char="-"/>
            </a:pPr>
            <a:r>
              <a:rPr b="0" lang="en-US" sz="2400" spc="-1" strike="noStrike">
                <a:solidFill>
                  <a:srgbClr val="000000"/>
                </a:solidFill>
                <a:latin typeface="Arial"/>
              </a:rPr>
              <a:t>Can be made local (only seen by the password owner) so access to clear passwords is not an issue.</a:t>
            </a:r>
            <a:endParaRPr b="0" lang="de-DE" sz="2400" spc="-1" strike="noStrike">
              <a:solidFill>
                <a:srgbClr val="5c656c"/>
              </a:solidFill>
              <a:latin typeface="Arial"/>
            </a:endParaRPr>
          </a:p>
        </p:txBody>
      </p:sp>
      <p:sp>
        <p:nvSpPr>
          <p:cNvPr id="200" name="TextShape 2"/>
          <p:cNvSpPr txBox="1"/>
          <p:nvPr/>
        </p:nvSpPr>
        <p:spPr>
          <a:xfrm>
            <a:off x="304920" y="192240"/>
            <a:ext cx="5790960" cy="834840"/>
          </a:xfrm>
          <a:prstGeom prst="rect">
            <a:avLst/>
          </a:prstGeom>
          <a:noFill/>
          <a:ln>
            <a:noFill/>
          </a:ln>
        </p:spPr>
        <p:txBody>
          <a:bodyPr lIns="90000" rIns="90000" tIns="45000" bIns="45000" anchor="ctr">
            <a:noAutofit/>
          </a:bodyPr>
          <a:p>
            <a:pPr>
              <a:lnSpc>
                <a:spcPct val="100000"/>
              </a:lnSpc>
            </a:pPr>
            <a:r>
              <a:rPr b="0" lang="en-US" sz="3000" spc="-1" strike="noStrike">
                <a:solidFill>
                  <a:srgbClr val="000000"/>
                </a:solidFill>
                <a:latin typeface="Arial"/>
              </a:rPr>
              <a:t>Idea 8: passwords of a single user</a:t>
            </a:r>
            <a:endParaRPr b="0" lang="de-DE"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TextShape 1"/>
          <p:cNvSpPr txBox="1"/>
          <p:nvPr/>
        </p:nvSpPr>
        <p:spPr>
          <a:xfrm>
            <a:off x="304920" y="1341360"/>
            <a:ext cx="8534160" cy="4754160"/>
          </a:xfrm>
          <a:prstGeom prst="rect">
            <a:avLst/>
          </a:prstGeom>
          <a:noFill/>
          <a:ln>
            <a:noFill/>
          </a:ln>
        </p:spPr>
        <p:txBody>
          <a:bodyPr lIns="90000" rIns="90000" tIns="45000" bIns="45000">
            <a:noAutofit/>
          </a:bodyPr>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We need to anonymise and unlink passwords from user identities.</a:t>
            </a:r>
            <a:endParaRPr b="0" lang="de-DE" sz="28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GB" sz="2400" spc="-1" strike="noStrike">
                <a:solidFill>
                  <a:srgbClr val="000000"/>
                </a:solidFill>
                <a:latin typeface="Arial"/>
              </a:rPr>
              <a:t>This can cause loss of semantic meanings.</a:t>
            </a:r>
            <a:endParaRPr b="0" lang="de-DE" sz="24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GB" sz="2400" spc="-1" strike="noStrike">
                <a:solidFill>
                  <a:srgbClr val="000000"/>
                </a:solidFill>
                <a:latin typeface="Arial"/>
              </a:rPr>
              <a:t>Global topological features may still remain.</a:t>
            </a:r>
            <a:endParaRPr b="0" lang="de-DE" sz="24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GB" sz="2400" spc="-1" strike="noStrike">
                <a:solidFill>
                  <a:srgbClr val="000000"/>
                </a:solidFill>
                <a:latin typeface="Arial"/>
              </a:rPr>
              <a:t>Matching new passwords to old ones can be impossible.</a:t>
            </a:r>
            <a:endParaRPr b="0" lang="de-DE" sz="24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The solution?</a:t>
            </a:r>
            <a:endParaRPr b="0" lang="de-DE" sz="28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GB" sz="2400" spc="-1" strike="noStrike">
                <a:solidFill>
                  <a:srgbClr val="000000"/>
                </a:solidFill>
                <a:latin typeface="Arial"/>
              </a:rPr>
              <a:t>Distance-preserving hashing</a:t>
            </a:r>
            <a:endParaRPr b="0" lang="de-DE" sz="24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GB" sz="2400" spc="-1" strike="noStrike">
                <a:solidFill>
                  <a:srgbClr val="000000"/>
                </a:solidFill>
                <a:latin typeface="Arial"/>
              </a:rPr>
              <a:t>Pre-computed hashes of anchor passwords</a:t>
            </a:r>
            <a:endParaRPr b="0" lang="de-DE" sz="24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US" sz="2400" spc="-1" strike="noStrike">
                <a:solidFill>
                  <a:srgbClr val="000000"/>
                </a:solidFill>
                <a:latin typeface="Arial"/>
              </a:rPr>
              <a:t>Reactive password checkers have been used to get passwords in clear so this may give a significant portion of passwords for visualisation.</a:t>
            </a:r>
            <a:endParaRPr b="0" lang="de-DE" sz="2400" spc="-1" strike="noStrike">
              <a:solidFill>
                <a:srgbClr val="5c656c"/>
              </a:solidFill>
              <a:latin typeface="Arial"/>
            </a:endParaRPr>
          </a:p>
        </p:txBody>
      </p:sp>
      <p:sp>
        <p:nvSpPr>
          <p:cNvPr id="202" name="TextShape 2"/>
          <p:cNvSpPr txBox="1"/>
          <p:nvPr/>
        </p:nvSpPr>
        <p:spPr>
          <a:xfrm>
            <a:off x="304920" y="192240"/>
            <a:ext cx="5790960" cy="834840"/>
          </a:xfrm>
          <a:prstGeom prst="rect">
            <a:avLst/>
          </a:prstGeom>
          <a:noFill/>
          <a:ln>
            <a:noFill/>
          </a:ln>
        </p:spPr>
        <p:txBody>
          <a:bodyPr lIns="90000" rIns="90000" tIns="45000" bIns="45000" anchor="ctr">
            <a:noAutofit/>
          </a:bodyPr>
          <a:p>
            <a:pPr>
              <a:lnSpc>
                <a:spcPct val="100000"/>
              </a:lnSpc>
            </a:pPr>
            <a:r>
              <a:rPr b="0" lang="en-GB" sz="3000" spc="-1" strike="noStrike">
                <a:solidFill>
                  <a:srgbClr val="000000"/>
                </a:solidFill>
                <a:latin typeface="Arial"/>
              </a:rPr>
              <a:t>Can we use passwords collected from end users?</a:t>
            </a:r>
            <a:endParaRPr b="0" lang="de-DE"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1"/>
          <p:cNvSpPr txBox="1"/>
          <p:nvPr/>
        </p:nvSpPr>
        <p:spPr>
          <a:xfrm>
            <a:off x="304920" y="1341360"/>
            <a:ext cx="8534160" cy="4754160"/>
          </a:xfrm>
          <a:prstGeom prst="rect">
            <a:avLst/>
          </a:prstGeom>
          <a:noFill/>
          <a:ln>
            <a:noFill/>
          </a:ln>
        </p:spPr>
        <p:txBody>
          <a:bodyPr lIns="90000" rIns="90000" tIns="45000" bIns="45000">
            <a:noAutofit/>
          </a:bodyPr>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Identify unknown patterns</a:t>
            </a: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Study complicated patterns</a:t>
            </a: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Compare different password databases</a:t>
            </a: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a:t>
            </a:r>
            <a:endParaRPr b="0" lang="de-DE" sz="2800" spc="-1" strike="noStrike">
              <a:solidFill>
                <a:srgbClr val="5c656c"/>
              </a:solidFill>
              <a:latin typeface="Arial"/>
            </a:endParaRPr>
          </a:p>
          <a:p>
            <a:pPr>
              <a:lnSpc>
                <a:spcPct val="100000"/>
              </a:lnSpc>
              <a:spcBef>
                <a:spcPts val="561"/>
              </a:spcBef>
            </a:pP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Symbol"/>
              </a:rPr>
              <a:t></a:t>
            </a:r>
            <a:r>
              <a:rPr b="0" lang="en-GB" sz="2800" spc="-1" strike="noStrike">
                <a:solidFill>
                  <a:srgbClr val="000000"/>
                </a:solidFill>
                <a:latin typeface="Arial"/>
              </a:rPr>
              <a:t> </a:t>
            </a:r>
            <a:r>
              <a:rPr b="0" lang="en-GB" sz="2800" spc="-1" strike="noStrike">
                <a:solidFill>
                  <a:srgbClr val="000000"/>
                </a:solidFill>
                <a:latin typeface="Arial"/>
              </a:rPr>
              <a:t>Defining better rules and attack strategies</a:t>
            </a:r>
            <a:endParaRPr b="0" lang="de-DE" sz="2800" spc="-1" strike="noStrike">
              <a:solidFill>
                <a:srgbClr val="5c656c"/>
              </a:solidFill>
              <a:latin typeface="Arial"/>
            </a:endParaRPr>
          </a:p>
        </p:txBody>
      </p:sp>
      <p:sp>
        <p:nvSpPr>
          <p:cNvPr id="204" name="TextShape 2"/>
          <p:cNvSpPr txBox="1"/>
          <p:nvPr/>
        </p:nvSpPr>
        <p:spPr>
          <a:xfrm>
            <a:off x="304920" y="192240"/>
            <a:ext cx="5790960" cy="834840"/>
          </a:xfrm>
          <a:prstGeom prst="rect">
            <a:avLst/>
          </a:prstGeom>
          <a:noFill/>
          <a:ln>
            <a:noFill/>
          </a:ln>
        </p:spPr>
        <p:txBody>
          <a:bodyPr lIns="90000" rIns="90000" tIns="45000" bIns="45000" anchor="ctr">
            <a:noAutofit/>
          </a:bodyPr>
          <a:p>
            <a:pPr>
              <a:lnSpc>
                <a:spcPct val="100000"/>
              </a:lnSpc>
            </a:pPr>
            <a:r>
              <a:rPr b="0" lang="en-GB" sz="3000" spc="-1" strike="noStrike">
                <a:solidFill>
                  <a:srgbClr val="000000"/>
                </a:solidFill>
                <a:latin typeface="Arial"/>
              </a:rPr>
              <a:t>As tools to design new password crackers and meters/checker</a:t>
            </a:r>
            <a:endParaRPr b="0" lang="de-DE"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extShape 1"/>
          <p:cNvSpPr txBox="1"/>
          <p:nvPr/>
        </p:nvSpPr>
        <p:spPr>
          <a:xfrm>
            <a:off x="304920" y="1341360"/>
            <a:ext cx="8534160" cy="4754160"/>
          </a:xfrm>
          <a:prstGeom prst="rect">
            <a:avLst/>
          </a:prstGeom>
          <a:noFill/>
          <a:ln>
            <a:noFill/>
          </a:ln>
        </p:spPr>
        <p:txBody>
          <a:bodyPr lIns="90000" rIns="90000" tIns="45000" bIns="45000">
            <a:noAutofit/>
          </a:bodyPr>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Understand known patterns better</a:t>
            </a: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Discover unknown patterns more easily</a:t>
            </a: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Learn with fun</a:t>
            </a: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Interaction allows user customisation</a:t>
            </a: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a:t>
            </a:r>
            <a:endParaRPr b="0" lang="de-DE" sz="2800" spc="-1" strike="noStrike">
              <a:solidFill>
                <a:srgbClr val="5c656c"/>
              </a:solidFill>
              <a:latin typeface="Arial"/>
            </a:endParaRPr>
          </a:p>
          <a:p>
            <a:pPr>
              <a:lnSpc>
                <a:spcPct val="100000"/>
              </a:lnSpc>
              <a:spcBef>
                <a:spcPts val="561"/>
              </a:spcBef>
            </a:pP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Can introduce gamification to encourage users to explore the password space more in-depth</a:t>
            </a:r>
            <a:endParaRPr b="0" lang="de-DE" sz="2800" spc="-1" strike="noStrike">
              <a:solidFill>
                <a:srgbClr val="5c656c"/>
              </a:solidFill>
              <a:latin typeface="Arial"/>
            </a:endParaRPr>
          </a:p>
        </p:txBody>
      </p:sp>
      <p:sp>
        <p:nvSpPr>
          <p:cNvPr id="206" name="TextShape 2"/>
          <p:cNvSpPr txBox="1"/>
          <p:nvPr/>
        </p:nvSpPr>
        <p:spPr>
          <a:xfrm>
            <a:off x="304920" y="192240"/>
            <a:ext cx="5790960" cy="834840"/>
          </a:xfrm>
          <a:prstGeom prst="rect">
            <a:avLst/>
          </a:prstGeom>
          <a:noFill/>
          <a:ln>
            <a:noFill/>
          </a:ln>
        </p:spPr>
        <p:txBody>
          <a:bodyPr lIns="90000" rIns="90000" tIns="45000" bIns="45000" anchor="ctr">
            <a:noAutofit/>
          </a:bodyPr>
          <a:p>
            <a:pPr>
              <a:lnSpc>
                <a:spcPct val="100000"/>
              </a:lnSpc>
            </a:pPr>
            <a:r>
              <a:rPr b="0" lang="en-GB" sz="3000" spc="-1" strike="noStrike">
                <a:solidFill>
                  <a:srgbClr val="000000"/>
                </a:solidFill>
                <a:latin typeface="Arial"/>
              </a:rPr>
              <a:t>As tools for cyber security awareness and education</a:t>
            </a:r>
            <a:endParaRPr b="0" lang="de-DE"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TextShape 1"/>
          <p:cNvSpPr txBox="1"/>
          <p:nvPr/>
        </p:nvSpPr>
        <p:spPr>
          <a:xfrm>
            <a:off x="304920" y="1341360"/>
            <a:ext cx="8534160" cy="4754160"/>
          </a:xfrm>
          <a:prstGeom prst="rect">
            <a:avLst/>
          </a:prstGeom>
          <a:noFill/>
          <a:ln>
            <a:noFill/>
          </a:ln>
        </p:spPr>
        <p:txBody>
          <a:bodyPr lIns="90000" rIns="90000" tIns="45000" bIns="45000">
            <a:noAutofit/>
          </a:bodyPr>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If the visualisation can be done in (near) real-time, any password visualisation method can be part of a visual password checker to assist users for defining passwords.</a:t>
            </a:r>
            <a:endParaRPr b="0" lang="de-DE" sz="28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GB" sz="2400" spc="-1" strike="noStrike">
                <a:solidFill>
                  <a:srgbClr val="000000"/>
                </a:solidFill>
                <a:latin typeface="Arial"/>
              </a:rPr>
              <a:t>For the heat map idea, the current password will be a segmented line on the heat map and a numeric value can be calculated to show the relative strength of the password.</a:t>
            </a:r>
            <a:endParaRPr b="0" lang="de-DE" sz="24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GB" sz="2400" spc="-1" strike="noStrike">
                <a:solidFill>
                  <a:srgbClr val="000000"/>
                </a:solidFill>
                <a:latin typeface="Arial"/>
              </a:rPr>
              <a:t>For the password cluster and password universe ideas, the current password will be a new point/star whose loneliness can be used to represent its strength.</a:t>
            </a:r>
            <a:endParaRPr b="0" lang="de-DE" sz="24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US" sz="2400" spc="-1" strike="noStrike">
                <a:solidFill>
                  <a:srgbClr val="000000"/>
                </a:solidFill>
                <a:latin typeface="Arial"/>
              </a:rPr>
              <a:t>Visualisation of personal passwords can help users define better ways to choose their passwords.</a:t>
            </a:r>
            <a:endParaRPr b="0" lang="de-DE" sz="2400" spc="-1" strike="noStrike">
              <a:solidFill>
                <a:srgbClr val="5c656c"/>
              </a:solidFill>
              <a:latin typeface="Arial"/>
            </a:endParaRPr>
          </a:p>
        </p:txBody>
      </p:sp>
      <p:sp>
        <p:nvSpPr>
          <p:cNvPr id="208" name="TextShape 2"/>
          <p:cNvSpPr txBox="1"/>
          <p:nvPr/>
        </p:nvSpPr>
        <p:spPr>
          <a:xfrm>
            <a:off x="304920" y="192240"/>
            <a:ext cx="5790960" cy="834840"/>
          </a:xfrm>
          <a:prstGeom prst="rect">
            <a:avLst/>
          </a:prstGeom>
          <a:noFill/>
          <a:ln>
            <a:noFill/>
          </a:ln>
        </p:spPr>
        <p:txBody>
          <a:bodyPr lIns="90000" rIns="90000" tIns="45000" bIns="45000" anchor="ctr">
            <a:noAutofit/>
          </a:bodyPr>
          <a:p>
            <a:pPr>
              <a:lnSpc>
                <a:spcPct val="100000"/>
              </a:lnSpc>
            </a:pPr>
            <a:r>
              <a:rPr b="0" lang="en-GB" sz="3000" spc="-1" strike="noStrike">
                <a:solidFill>
                  <a:srgbClr val="000000"/>
                </a:solidFill>
                <a:latin typeface="Arial"/>
              </a:rPr>
              <a:t>As tools for password owners (users)</a:t>
            </a:r>
            <a:endParaRPr b="0" lang="de-DE"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TextShape 1"/>
          <p:cNvSpPr txBox="1"/>
          <p:nvPr/>
        </p:nvSpPr>
        <p:spPr>
          <a:xfrm>
            <a:off x="304920" y="1341360"/>
            <a:ext cx="8534160" cy="4754160"/>
          </a:xfrm>
          <a:prstGeom prst="rect">
            <a:avLst/>
          </a:prstGeom>
          <a:noFill/>
          <a:ln>
            <a:noFill/>
          </a:ln>
        </p:spPr>
        <p:txBody>
          <a:bodyPr lIns="90000" rIns="90000" tIns="45000" bIns="45000">
            <a:noAutofit/>
          </a:bodyPr>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Password policies = A set of permissible passwords</a:t>
            </a:r>
            <a:endParaRPr b="0" lang="de-DE" sz="28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GB" sz="2400" spc="-1" strike="noStrike">
                <a:solidFill>
                  <a:srgbClr val="000000"/>
                </a:solidFill>
                <a:latin typeface="Symbol"/>
              </a:rPr>
              <a:t></a:t>
            </a:r>
            <a:r>
              <a:rPr b="0" lang="en-GB" sz="2400" spc="-1" strike="noStrike">
                <a:solidFill>
                  <a:srgbClr val="000000"/>
                </a:solidFill>
                <a:latin typeface="Arial"/>
              </a:rPr>
              <a:t> </a:t>
            </a:r>
            <a:r>
              <a:rPr b="0" lang="en-GB" sz="2400" spc="-1" strike="noStrike">
                <a:solidFill>
                  <a:srgbClr val="000000"/>
                </a:solidFill>
                <a:latin typeface="Arial"/>
              </a:rPr>
              <a:t>This can be visualised as well!</a:t>
            </a:r>
            <a:endParaRPr b="0" lang="de-DE" sz="24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Password policy vs. Actual passwords defined by users under the policy</a:t>
            </a:r>
            <a:br/>
            <a:r>
              <a:rPr b="0" lang="en-GB" sz="2800" spc="-1" strike="noStrike">
                <a:solidFill>
                  <a:srgbClr val="000000"/>
                </a:solidFill>
                <a:latin typeface="Arial"/>
              </a:rPr>
              <a:t>Password policy vs. Password policy</a:t>
            </a:r>
            <a:endParaRPr b="0" lang="de-DE" sz="28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US" sz="2400" spc="-1" strike="noStrike">
                <a:solidFill>
                  <a:srgbClr val="000000"/>
                </a:solidFill>
                <a:latin typeface="Arial"/>
              </a:rPr>
              <a:t>Hypothesis: most passwords are just above the lower surface of the permissible space.</a:t>
            </a:r>
            <a:endParaRPr b="0" lang="de-DE" sz="24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GB" sz="2400" spc="-1" strike="noStrike">
                <a:solidFill>
                  <a:srgbClr val="000000"/>
                </a:solidFill>
                <a:latin typeface="Arial"/>
              </a:rPr>
              <a:t>Goal: how to define the password policy to enforce/encourage users to go (more) beyond the </a:t>
            </a:r>
            <a:r>
              <a:rPr b="0" lang="en-US" sz="2400" spc="-1" strike="noStrike">
                <a:solidFill>
                  <a:srgbClr val="000000"/>
                </a:solidFill>
                <a:latin typeface="Arial"/>
              </a:rPr>
              <a:t>lower surface</a:t>
            </a:r>
            <a:endParaRPr b="0" lang="de-DE" sz="2400" spc="-1" strike="noStrike">
              <a:solidFill>
                <a:srgbClr val="5c656c"/>
              </a:solidFill>
              <a:latin typeface="Arial"/>
            </a:endParaRPr>
          </a:p>
        </p:txBody>
      </p:sp>
      <p:sp>
        <p:nvSpPr>
          <p:cNvPr id="210" name="TextShape 2"/>
          <p:cNvSpPr txBox="1"/>
          <p:nvPr/>
        </p:nvSpPr>
        <p:spPr>
          <a:xfrm>
            <a:off x="304920" y="192240"/>
            <a:ext cx="5790960" cy="834840"/>
          </a:xfrm>
          <a:prstGeom prst="rect">
            <a:avLst/>
          </a:prstGeom>
          <a:noFill/>
          <a:ln>
            <a:noFill/>
          </a:ln>
        </p:spPr>
        <p:txBody>
          <a:bodyPr lIns="90000" rIns="90000" tIns="45000" bIns="45000" anchor="ctr">
            <a:noAutofit/>
          </a:bodyPr>
          <a:p>
            <a:pPr>
              <a:lnSpc>
                <a:spcPct val="100000"/>
              </a:lnSpc>
            </a:pPr>
            <a:r>
              <a:rPr b="0" lang="en-GB" sz="3000" spc="-1" strike="noStrike">
                <a:solidFill>
                  <a:srgbClr val="000000"/>
                </a:solidFill>
                <a:latin typeface="Arial"/>
              </a:rPr>
              <a:t>As tools for password policy makers</a:t>
            </a:r>
            <a:endParaRPr b="0" lang="de-DE"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Shape 1"/>
          <p:cNvSpPr txBox="1"/>
          <p:nvPr/>
        </p:nvSpPr>
        <p:spPr>
          <a:xfrm>
            <a:off x="304920" y="1341360"/>
            <a:ext cx="8534160" cy="4754160"/>
          </a:xfrm>
          <a:prstGeom prst="rect">
            <a:avLst/>
          </a:prstGeom>
          <a:noFill/>
          <a:ln>
            <a:noFill/>
          </a:ln>
        </p:spPr>
        <p:txBody>
          <a:bodyPr lIns="90000" rIns="90000" tIns="45000" bIns="45000">
            <a:noAutofit/>
          </a:bodyPr>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The visualisation results can be aesthetically beautiful.</a:t>
            </a: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Symbol"/>
              </a:rPr>
              <a:t></a:t>
            </a:r>
            <a:r>
              <a:rPr b="0" lang="en-GB" sz="2800" spc="-1" strike="noStrike">
                <a:solidFill>
                  <a:srgbClr val="000000"/>
                </a:solidFill>
                <a:latin typeface="Arial"/>
              </a:rPr>
              <a:t> </a:t>
            </a:r>
            <a:r>
              <a:rPr b="0" lang="en-GB" sz="2800" spc="-1" strike="noStrike">
                <a:solidFill>
                  <a:srgbClr val="000000"/>
                </a:solidFill>
                <a:latin typeface="Arial"/>
              </a:rPr>
              <a:t>Why can’t they be produced simply for fun?</a:t>
            </a:r>
            <a:endParaRPr b="0" lang="de-DE" sz="2800" spc="-1" strike="noStrike">
              <a:solidFill>
                <a:srgbClr val="5c656c"/>
              </a:solidFill>
              <a:latin typeface="Arial"/>
            </a:endParaRPr>
          </a:p>
          <a:p>
            <a:pPr>
              <a:lnSpc>
                <a:spcPct val="100000"/>
              </a:lnSpc>
              <a:spcBef>
                <a:spcPts val="561"/>
              </a:spcBef>
            </a:pP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I am really eager to see the password universe graphs and want to mount some on my office’s wall!</a:t>
            </a:r>
            <a:endParaRPr b="0" lang="de-DE" sz="2800" spc="-1" strike="noStrike">
              <a:solidFill>
                <a:srgbClr val="5c656c"/>
              </a:solidFill>
              <a:latin typeface="Arial"/>
            </a:endParaRPr>
          </a:p>
        </p:txBody>
      </p:sp>
      <p:sp>
        <p:nvSpPr>
          <p:cNvPr id="212" name="TextShape 2"/>
          <p:cNvSpPr txBox="1"/>
          <p:nvPr/>
        </p:nvSpPr>
        <p:spPr>
          <a:xfrm>
            <a:off x="304920" y="192240"/>
            <a:ext cx="5790960" cy="834840"/>
          </a:xfrm>
          <a:prstGeom prst="rect">
            <a:avLst/>
          </a:prstGeom>
          <a:noFill/>
          <a:ln>
            <a:noFill/>
          </a:ln>
        </p:spPr>
        <p:txBody>
          <a:bodyPr lIns="90000" rIns="90000" tIns="45000" bIns="45000" anchor="ctr">
            <a:noAutofit/>
          </a:bodyPr>
          <a:p>
            <a:pPr>
              <a:lnSpc>
                <a:spcPct val="100000"/>
              </a:lnSpc>
            </a:pPr>
            <a:r>
              <a:rPr b="0" lang="en-GB" sz="3000" spc="-1" strike="noStrike">
                <a:solidFill>
                  <a:srgbClr val="000000"/>
                </a:solidFill>
                <a:latin typeface="Arial"/>
              </a:rPr>
              <a:t>As tools for art/fun</a:t>
            </a:r>
            <a:endParaRPr b="0" lang="de-DE"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extShape 1"/>
          <p:cNvSpPr txBox="1"/>
          <p:nvPr/>
        </p:nvSpPr>
        <p:spPr>
          <a:xfrm>
            <a:off x="685800" y="2587680"/>
            <a:ext cx="7772040" cy="1679040"/>
          </a:xfrm>
          <a:prstGeom prst="rect">
            <a:avLst/>
          </a:prstGeom>
          <a:noFill/>
          <a:ln>
            <a:noFill/>
          </a:ln>
        </p:spPr>
        <p:txBody>
          <a:bodyPr lIns="90000" rIns="90000" tIns="45000" bIns="45000" anchor="ctr">
            <a:noAutofit/>
          </a:bodyPr>
          <a:p>
            <a:pPr algn="ctr">
              <a:lnSpc>
                <a:spcPct val="100000"/>
              </a:lnSpc>
            </a:pPr>
            <a:r>
              <a:rPr b="0" lang="en-US" sz="3600" spc="-1" strike="noStrike">
                <a:solidFill>
                  <a:srgbClr val="000000"/>
                </a:solidFill>
                <a:latin typeface="Arial"/>
              </a:rPr>
              <a:t>Contributors</a:t>
            </a:r>
            <a:endParaRPr b="0" lang="de-DE"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TextShape 1"/>
          <p:cNvSpPr txBox="1"/>
          <p:nvPr/>
        </p:nvSpPr>
        <p:spPr>
          <a:xfrm>
            <a:off x="304920" y="1341360"/>
            <a:ext cx="8534160" cy="4754160"/>
          </a:xfrm>
          <a:prstGeom prst="rect">
            <a:avLst/>
          </a:prstGeom>
          <a:noFill/>
          <a:ln>
            <a:noFill/>
          </a:ln>
        </p:spPr>
        <p:txBody>
          <a:bodyPr lIns="90000" rIns="90000" tIns="45000" bIns="45000">
            <a:noAutofit/>
          </a:bodyPr>
          <a:p>
            <a:pPr marL="326880" indent="-326520">
              <a:lnSpc>
                <a:spcPct val="100000"/>
              </a:lnSpc>
              <a:spcBef>
                <a:spcPts val="400"/>
              </a:spcBef>
              <a:buClr>
                <a:srgbClr val="204162"/>
              </a:buClr>
              <a:buFont typeface="StarSymbol"/>
              <a:buChar char="-"/>
            </a:pPr>
            <a:r>
              <a:rPr b="0" lang="en-US" sz="2000" spc="-1" strike="noStrike">
                <a:solidFill>
                  <a:srgbClr val="000000"/>
                </a:solidFill>
                <a:latin typeface="Arial"/>
              </a:rPr>
              <a:t>UK</a:t>
            </a:r>
            <a:endParaRPr b="0" lang="de-DE" sz="2000" spc="-1" strike="noStrike">
              <a:solidFill>
                <a:srgbClr val="5c656c"/>
              </a:solidFill>
              <a:latin typeface="Arial"/>
            </a:endParaRPr>
          </a:p>
          <a:p>
            <a:pPr lvl="1" marL="709560" indent="-272520">
              <a:lnSpc>
                <a:spcPct val="100000"/>
              </a:lnSpc>
              <a:spcBef>
                <a:spcPts val="360"/>
              </a:spcBef>
              <a:buClr>
                <a:srgbClr val="204162"/>
              </a:buClr>
              <a:buFont typeface="StarSymbol"/>
              <a:buChar char="-"/>
            </a:pPr>
            <a:r>
              <a:rPr b="0" lang="en-US" sz="1800" spc="-1" strike="noStrike">
                <a:solidFill>
                  <a:srgbClr val="000000"/>
                </a:solidFill>
                <a:latin typeface="Arial"/>
              </a:rPr>
              <a:t>Shujun Li (lead): Professor of Cyber Security at the University of Kent</a:t>
            </a:r>
            <a:endParaRPr b="0" lang="de-DE" sz="1800" spc="-1" strike="noStrike">
              <a:solidFill>
                <a:srgbClr val="5c656c"/>
              </a:solidFill>
              <a:latin typeface="Arial"/>
            </a:endParaRPr>
          </a:p>
          <a:p>
            <a:pPr lvl="1" marL="709560" indent="-272520">
              <a:lnSpc>
                <a:spcPct val="100000"/>
              </a:lnSpc>
              <a:spcBef>
                <a:spcPts val="360"/>
              </a:spcBef>
              <a:buClr>
                <a:srgbClr val="204162"/>
              </a:buClr>
              <a:buFont typeface="StarSymbol"/>
              <a:buChar char="-"/>
            </a:pPr>
            <a:r>
              <a:rPr b="0" lang="en-US" sz="1800" spc="-1" strike="noStrike">
                <a:solidFill>
                  <a:srgbClr val="000000"/>
                </a:solidFill>
                <a:latin typeface="Arial"/>
              </a:rPr>
              <a:t>Leishi Zhang: Senior Lecturer at the Middlesex University London</a:t>
            </a:r>
            <a:endParaRPr b="0" lang="de-DE" sz="1800" spc="-1" strike="noStrike">
              <a:solidFill>
                <a:srgbClr val="5c656c"/>
              </a:solidFill>
              <a:latin typeface="Arial"/>
            </a:endParaRPr>
          </a:p>
          <a:p>
            <a:pPr lvl="1" marL="709560" indent="-272520">
              <a:lnSpc>
                <a:spcPct val="100000"/>
              </a:lnSpc>
              <a:spcBef>
                <a:spcPts val="360"/>
              </a:spcBef>
              <a:buClr>
                <a:srgbClr val="204162"/>
              </a:buClr>
              <a:buFont typeface="StarSymbol"/>
              <a:buChar char="-"/>
            </a:pPr>
            <a:r>
              <a:rPr b="0" lang="en-US" sz="1800" spc="-1" strike="noStrike">
                <a:solidFill>
                  <a:srgbClr val="808080"/>
                </a:solidFill>
                <a:latin typeface="Arial"/>
              </a:rPr>
              <a:t>Georgi Damyanov: UG student at the University of Kent (2018-19)</a:t>
            </a:r>
            <a:endParaRPr b="0" lang="de-DE" sz="1800" spc="-1" strike="noStrike">
              <a:solidFill>
                <a:srgbClr val="5c656c"/>
              </a:solidFill>
              <a:latin typeface="Arial"/>
            </a:endParaRPr>
          </a:p>
          <a:p>
            <a:pPr lvl="1" marL="709560" indent="-272520">
              <a:lnSpc>
                <a:spcPct val="100000"/>
              </a:lnSpc>
              <a:spcBef>
                <a:spcPts val="360"/>
              </a:spcBef>
              <a:buClr>
                <a:srgbClr val="204162"/>
              </a:buClr>
              <a:buFont typeface="StarSymbol"/>
              <a:buChar char="-"/>
            </a:pPr>
            <a:r>
              <a:rPr b="0" lang="en-US" sz="1800" spc="-1" strike="noStrike">
                <a:solidFill>
                  <a:srgbClr val="808080"/>
                </a:solidFill>
                <a:latin typeface="Arial"/>
              </a:rPr>
              <a:t>Gary Read: MSc student at the University of Surrey (2015-16)</a:t>
            </a:r>
            <a:endParaRPr b="0" lang="de-DE" sz="1800" spc="-1" strike="noStrike">
              <a:solidFill>
                <a:srgbClr val="5c656c"/>
              </a:solidFill>
              <a:latin typeface="Arial"/>
            </a:endParaRPr>
          </a:p>
          <a:p>
            <a:pPr marL="326880" indent="-326520">
              <a:lnSpc>
                <a:spcPct val="100000"/>
              </a:lnSpc>
              <a:spcBef>
                <a:spcPts val="400"/>
              </a:spcBef>
              <a:buClr>
                <a:srgbClr val="204162"/>
              </a:buClr>
              <a:buFont typeface="StarSymbol"/>
              <a:buChar char="-"/>
            </a:pPr>
            <a:r>
              <a:rPr b="0" lang="en-US" sz="2000" spc="-1" strike="noStrike">
                <a:solidFill>
                  <a:srgbClr val="000000"/>
                </a:solidFill>
                <a:latin typeface="Arial"/>
              </a:rPr>
              <a:t>Germany (University of Konstanz)</a:t>
            </a:r>
            <a:endParaRPr b="0" lang="de-DE" sz="2000" spc="-1" strike="noStrike">
              <a:solidFill>
                <a:srgbClr val="5c656c"/>
              </a:solidFill>
              <a:latin typeface="Arial"/>
            </a:endParaRPr>
          </a:p>
          <a:p>
            <a:pPr lvl="1" marL="709560" indent="-272520">
              <a:lnSpc>
                <a:spcPct val="100000"/>
              </a:lnSpc>
              <a:spcBef>
                <a:spcPts val="360"/>
              </a:spcBef>
              <a:buClr>
                <a:srgbClr val="204162"/>
              </a:buClr>
              <a:buFont typeface="StarSymbol"/>
              <a:buChar char="-"/>
            </a:pPr>
            <a:r>
              <a:rPr b="0" lang="en-US" sz="1800" spc="-1" strike="noStrike">
                <a:solidFill>
                  <a:srgbClr val="000000"/>
                </a:solidFill>
                <a:latin typeface="Arial"/>
              </a:rPr>
              <a:t>Michael Blumenschein: PhD student/RA</a:t>
            </a:r>
            <a:endParaRPr b="0" lang="de-DE" sz="1800" spc="-1" strike="noStrike">
              <a:solidFill>
                <a:srgbClr val="5c656c"/>
              </a:solidFill>
              <a:latin typeface="Arial"/>
            </a:endParaRPr>
          </a:p>
          <a:p>
            <a:pPr lvl="1" marL="709560" indent="-272520">
              <a:lnSpc>
                <a:spcPct val="100000"/>
              </a:lnSpc>
              <a:spcBef>
                <a:spcPts val="360"/>
              </a:spcBef>
              <a:buClr>
                <a:srgbClr val="204162"/>
              </a:buClr>
              <a:buFont typeface="StarSymbol"/>
              <a:buChar char="-"/>
            </a:pPr>
            <a:r>
              <a:rPr b="0" lang="en-US" sz="1800" spc="-1" strike="noStrike">
                <a:solidFill>
                  <a:srgbClr val="000000"/>
                </a:solidFill>
                <a:latin typeface="Arial"/>
              </a:rPr>
              <a:t>Daniel Keim: Professor (Data Analysis and Visualization)</a:t>
            </a:r>
            <a:endParaRPr b="0" lang="de-DE" sz="1800" spc="-1" strike="noStrike">
              <a:solidFill>
                <a:srgbClr val="5c656c"/>
              </a:solidFill>
              <a:latin typeface="Arial"/>
            </a:endParaRPr>
          </a:p>
          <a:p>
            <a:pPr lvl="1" marL="709560" indent="-272520">
              <a:lnSpc>
                <a:spcPct val="100000"/>
              </a:lnSpc>
              <a:spcBef>
                <a:spcPts val="360"/>
              </a:spcBef>
              <a:buClr>
                <a:srgbClr val="204162"/>
              </a:buClr>
              <a:buFont typeface="StarSymbol"/>
              <a:buChar char="-"/>
            </a:pPr>
            <a:r>
              <a:rPr b="0" lang="en-US" sz="1800" spc="-1" strike="noStrike">
                <a:solidFill>
                  <a:srgbClr val="808080"/>
                </a:solidFill>
                <a:latin typeface="Arial"/>
              </a:rPr>
              <a:t>Stefanie Schmid: visiting student at University of Surrey (06-09/2017)</a:t>
            </a:r>
            <a:endParaRPr b="0" lang="de-DE" sz="1800" spc="-1" strike="noStrike">
              <a:solidFill>
                <a:srgbClr val="5c656c"/>
              </a:solidFill>
              <a:latin typeface="Arial"/>
            </a:endParaRPr>
          </a:p>
          <a:p>
            <a:pPr marL="326880" indent="-326520">
              <a:lnSpc>
                <a:spcPct val="100000"/>
              </a:lnSpc>
              <a:spcBef>
                <a:spcPts val="400"/>
              </a:spcBef>
              <a:buClr>
                <a:srgbClr val="204162"/>
              </a:buClr>
              <a:buFont typeface="StarSymbol"/>
              <a:buChar char="-"/>
            </a:pPr>
            <a:r>
              <a:rPr b="0" lang="en-US" sz="2000" spc="-1" strike="noStrike">
                <a:solidFill>
                  <a:srgbClr val="000000"/>
                </a:solidFill>
                <a:latin typeface="Arial"/>
              </a:rPr>
              <a:t>Saudi Arabia</a:t>
            </a:r>
            <a:endParaRPr b="0" lang="de-DE" sz="2000" spc="-1" strike="noStrike">
              <a:solidFill>
                <a:srgbClr val="5c656c"/>
              </a:solidFill>
              <a:latin typeface="Arial"/>
            </a:endParaRPr>
          </a:p>
          <a:p>
            <a:pPr lvl="1" marL="709560" indent="-272520">
              <a:lnSpc>
                <a:spcPct val="100000"/>
              </a:lnSpc>
              <a:spcBef>
                <a:spcPts val="360"/>
              </a:spcBef>
              <a:buClr>
                <a:srgbClr val="204162"/>
              </a:buClr>
              <a:buFont typeface="StarSymbol"/>
              <a:buChar char="-"/>
            </a:pPr>
            <a:r>
              <a:rPr b="0" lang="en-US" sz="1800" spc="-1" strike="noStrike">
                <a:solidFill>
                  <a:srgbClr val="808080"/>
                </a:solidFill>
                <a:latin typeface="Arial"/>
              </a:rPr>
              <a:t>Nouf Aljaffan: Assistant Professor at the King Saud University (2013-2017)</a:t>
            </a:r>
            <a:endParaRPr b="0" lang="de-DE" sz="1800" spc="-1" strike="noStrike">
              <a:solidFill>
                <a:srgbClr val="5c656c"/>
              </a:solidFill>
              <a:latin typeface="Arial"/>
            </a:endParaRPr>
          </a:p>
          <a:p>
            <a:pPr marL="326880" indent="-326520">
              <a:lnSpc>
                <a:spcPct val="100000"/>
              </a:lnSpc>
              <a:spcBef>
                <a:spcPts val="400"/>
              </a:spcBef>
              <a:buClr>
                <a:srgbClr val="204162"/>
              </a:buClr>
              <a:buFont typeface="StarSymbol"/>
              <a:buChar char="-"/>
            </a:pPr>
            <a:r>
              <a:rPr b="0" lang="en-US" sz="2000" spc="-1" strike="noStrike">
                <a:solidFill>
                  <a:srgbClr val="808080"/>
                </a:solidFill>
                <a:latin typeface="Arial"/>
              </a:rPr>
              <a:t>Hong Kong (City University of Hong Kong)</a:t>
            </a:r>
            <a:endParaRPr b="0" lang="de-DE" sz="2000" spc="-1" strike="noStrike">
              <a:solidFill>
                <a:srgbClr val="5c656c"/>
              </a:solidFill>
              <a:latin typeface="Arial"/>
            </a:endParaRPr>
          </a:p>
          <a:p>
            <a:pPr lvl="1" marL="709560" indent="-272520">
              <a:lnSpc>
                <a:spcPct val="100000"/>
              </a:lnSpc>
              <a:spcBef>
                <a:spcPts val="360"/>
              </a:spcBef>
              <a:buClr>
                <a:srgbClr val="204162"/>
              </a:buClr>
              <a:buFont typeface="StarSymbol"/>
              <a:buChar char="-"/>
            </a:pPr>
            <a:r>
              <a:rPr b="0" lang="en-US" sz="1800" spc="-1" strike="noStrike">
                <a:solidFill>
                  <a:srgbClr val="808080"/>
                </a:solidFill>
                <a:latin typeface="Arial"/>
              </a:rPr>
              <a:t>Yin To LEE: visiting student at the University of Surrey (05-08/2015)</a:t>
            </a:r>
            <a:endParaRPr b="0" lang="de-DE" sz="1800" spc="-1" strike="noStrike">
              <a:solidFill>
                <a:srgbClr val="5c656c"/>
              </a:solidFill>
              <a:latin typeface="Arial"/>
            </a:endParaRPr>
          </a:p>
        </p:txBody>
      </p:sp>
      <p:sp>
        <p:nvSpPr>
          <p:cNvPr id="215" name="TextShape 2"/>
          <p:cNvSpPr txBox="1"/>
          <p:nvPr/>
        </p:nvSpPr>
        <p:spPr>
          <a:xfrm>
            <a:off x="304920" y="192240"/>
            <a:ext cx="5790960" cy="834840"/>
          </a:xfrm>
          <a:prstGeom prst="rect">
            <a:avLst/>
          </a:prstGeom>
          <a:noFill/>
          <a:ln>
            <a:noFill/>
          </a:ln>
        </p:spPr>
        <p:txBody>
          <a:bodyPr lIns="90000" rIns="90000" tIns="45000" bIns="45000" anchor="ctr">
            <a:noAutofit/>
          </a:bodyPr>
          <a:p>
            <a:pPr>
              <a:lnSpc>
                <a:spcPct val="100000"/>
              </a:lnSpc>
            </a:pPr>
            <a:r>
              <a:rPr b="0" lang="en-US" sz="3000" spc="-1" strike="noStrike">
                <a:solidFill>
                  <a:srgbClr val="000000"/>
                </a:solidFill>
                <a:latin typeface="Arial"/>
              </a:rPr>
              <a:t>Contributors</a:t>
            </a:r>
            <a:endParaRPr b="0" lang="de-DE"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extShape 1"/>
          <p:cNvSpPr txBox="1"/>
          <p:nvPr/>
        </p:nvSpPr>
        <p:spPr>
          <a:xfrm>
            <a:off x="304920" y="1341360"/>
            <a:ext cx="8534160" cy="4754160"/>
          </a:xfrm>
          <a:prstGeom prst="rect">
            <a:avLst/>
          </a:prstGeom>
          <a:noFill/>
          <a:ln>
            <a:noFill/>
          </a:ln>
        </p:spPr>
        <p:txBody>
          <a:bodyPr lIns="90000" rIns="90000" tIns="45000" bIns="45000">
            <a:noAutofit/>
          </a:bodyPr>
          <a:p>
            <a:pPr marL="326880" indent="-326520">
              <a:lnSpc>
                <a:spcPct val="100000"/>
              </a:lnSpc>
              <a:spcBef>
                <a:spcPts val="479"/>
              </a:spcBef>
              <a:buClr>
                <a:srgbClr val="204162"/>
              </a:buClr>
              <a:buFont typeface="StarSymbol"/>
              <a:buChar char="-"/>
            </a:pPr>
            <a:r>
              <a:rPr b="0" lang="en-GB" sz="2400" spc="-1" strike="noStrike">
                <a:solidFill>
                  <a:srgbClr val="000000"/>
                </a:solidFill>
                <a:latin typeface="Arial"/>
              </a:rPr>
              <a:t>Statistics e.g. top N mostly-used passwords from leakage password databases (with frequencies)</a:t>
            </a:r>
            <a:endParaRPr b="0" lang="de-DE" sz="2400" spc="-1" strike="noStrike">
              <a:solidFill>
                <a:srgbClr val="5c656c"/>
              </a:solidFill>
              <a:latin typeface="Arial"/>
            </a:endParaRPr>
          </a:p>
          <a:p>
            <a:pPr marL="326880" indent="-326520">
              <a:lnSpc>
                <a:spcPct val="100000"/>
              </a:lnSpc>
              <a:spcBef>
                <a:spcPts val="479"/>
              </a:spcBef>
              <a:buClr>
                <a:srgbClr val="204162"/>
              </a:buClr>
              <a:buFont typeface="StarSymbol"/>
              <a:buChar char="-"/>
            </a:pPr>
            <a:r>
              <a:rPr b="0" lang="en-GB" sz="2400" spc="-1" strike="noStrike">
                <a:solidFill>
                  <a:srgbClr val="000000"/>
                </a:solidFill>
                <a:latin typeface="Arial"/>
              </a:rPr>
              <a:t>Use of common words in passwords (with frequencies)</a:t>
            </a:r>
            <a:endParaRPr b="0" lang="de-DE" sz="2400" spc="-1" strike="noStrike">
              <a:solidFill>
                <a:srgbClr val="5c656c"/>
              </a:solidFill>
              <a:latin typeface="Arial"/>
            </a:endParaRPr>
          </a:p>
          <a:p>
            <a:pPr marL="326880" indent="-326520">
              <a:lnSpc>
                <a:spcPct val="100000"/>
              </a:lnSpc>
              <a:spcBef>
                <a:spcPts val="479"/>
              </a:spcBef>
              <a:buClr>
                <a:srgbClr val="204162"/>
              </a:buClr>
              <a:buFont typeface="StarSymbol"/>
              <a:buChar char="-"/>
            </a:pPr>
            <a:r>
              <a:rPr b="0" lang="en-GB" sz="2400" spc="-1" strike="noStrike">
                <a:solidFill>
                  <a:srgbClr val="000000"/>
                </a:solidFill>
                <a:latin typeface="Arial"/>
              </a:rPr>
              <a:t>Use of personal information in passwords</a:t>
            </a:r>
            <a:endParaRPr b="0" lang="de-DE" sz="2400" spc="-1" strike="noStrike">
              <a:solidFill>
                <a:srgbClr val="5c656c"/>
              </a:solidFill>
              <a:latin typeface="Arial"/>
            </a:endParaRPr>
          </a:p>
          <a:p>
            <a:pPr marL="326880" indent="-326520">
              <a:lnSpc>
                <a:spcPct val="100000"/>
              </a:lnSpc>
              <a:spcBef>
                <a:spcPts val="479"/>
              </a:spcBef>
              <a:buClr>
                <a:srgbClr val="204162"/>
              </a:buClr>
              <a:buFont typeface="StarSymbol"/>
              <a:buChar char="-"/>
            </a:pPr>
            <a:r>
              <a:rPr b="0" lang="en-GB" sz="2400" spc="-1" strike="noStrike">
                <a:solidFill>
                  <a:srgbClr val="000000"/>
                </a:solidFill>
                <a:latin typeface="Arial"/>
              </a:rPr>
              <a:t>General rules to strengthen passwords (e.g. character replacement like ‘o’ </a:t>
            </a:r>
            <a:r>
              <a:rPr b="0" lang="en-GB" sz="2400" spc="-1" strike="noStrike">
                <a:solidFill>
                  <a:srgbClr val="000000"/>
                </a:solidFill>
                <a:latin typeface="Symbol"/>
              </a:rPr>
              <a:t></a:t>
            </a:r>
            <a:r>
              <a:rPr b="0" lang="en-GB" sz="2400" spc="-1" strike="noStrike">
                <a:solidFill>
                  <a:srgbClr val="000000"/>
                </a:solidFill>
                <a:latin typeface="Arial"/>
              </a:rPr>
              <a:t> ‘0’, ‘l’ </a:t>
            </a:r>
            <a:r>
              <a:rPr b="0" lang="en-GB" sz="2400" spc="-1" strike="noStrike">
                <a:solidFill>
                  <a:srgbClr val="000000"/>
                </a:solidFill>
                <a:latin typeface="Symbol"/>
              </a:rPr>
              <a:t></a:t>
            </a:r>
            <a:r>
              <a:rPr b="0" lang="en-GB" sz="2400" spc="-1" strike="noStrike">
                <a:solidFill>
                  <a:srgbClr val="000000"/>
                </a:solidFill>
                <a:latin typeface="Arial"/>
              </a:rPr>
              <a:t> ‘1’)</a:t>
            </a:r>
            <a:endParaRPr b="0" lang="de-DE" sz="2400" spc="-1" strike="noStrike">
              <a:solidFill>
                <a:srgbClr val="5c656c"/>
              </a:solidFill>
              <a:latin typeface="Arial"/>
            </a:endParaRPr>
          </a:p>
          <a:p>
            <a:pPr marL="326880" indent="-326520">
              <a:lnSpc>
                <a:spcPct val="100000"/>
              </a:lnSpc>
              <a:spcBef>
                <a:spcPts val="479"/>
              </a:spcBef>
              <a:buClr>
                <a:srgbClr val="204162"/>
              </a:buClr>
              <a:buFont typeface="StarSymbol"/>
              <a:buChar char="-"/>
            </a:pPr>
            <a:r>
              <a:rPr b="0" lang="en-GB" sz="2400" spc="-1" strike="noStrike">
                <a:solidFill>
                  <a:srgbClr val="000000"/>
                </a:solidFill>
                <a:latin typeface="Arial"/>
              </a:rPr>
              <a:t>Tricks to produce complicated passwords e.g. password phrases</a:t>
            </a:r>
            <a:endParaRPr b="0" lang="de-DE" sz="2400" spc="-1" strike="noStrike">
              <a:solidFill>
                <a:srgbClr val="5c656c"/>
              </a:solidFill>
              <a:latin typeface="Arial"/>
            </a:endParaRPr>
          </a:p>
          <a:p>
            <a:pPr marL="326880" indent="-326520">
              <a:lnSpc>
                <a:spcPct val="100000"/>
              </a:lnSpc>
              <a:spcBef>
                <a:spcPts val="479"/>
              </a:spcBef>
              <a:buClr>
                <a:srgbClr val="204162"/>
              </a:buClr>
              <a:buFont typeface="StarSymbol"/>
              <a:buChar char="-"/>
            </a:pPr>
            <a:r>
              <a:rPr b="0" lang="en-GB" sz="2400" spc="-1" strike="noStrike">
                <a:solidFill>
                  <a:srgbClr val="000000"/>
                </a:solidFill>
                <a:latin typeface="Arial"/>
              </a:rPr>
              <a:t>Reuse passwords cross different websites</a:t>
            </a:r>
            <a:endParaRPr b="0" lang="de-DE" sz="2400" spc="-1" strike="noStrike">
              <a:solidFill>
                <a:srgbClr val="5c656c"/>
              </a:solidFill>
              <a:latin typeface="Arial"/>
            </a:endParaRPr>
          </a:p>
          <a:p>
            <a:pPr marL="326880" indent="-326520">
              <a:lnSpc>
                <a:spcPct val="100000"/>
              </a:lnSpc>
              <a:spcBef>
                <a:spcPts val="479"/>
              </a:spcBef>
              <a:buClr>
                <a:srgbClr val="204162"/>
              </a:buClr>
              <a:buFont typeface="StarSymbol"/>
              <a:buChar char="-"/>
            </a:pPr>
            <a:r>
              <a:rPr b="0" lang="en-GB" sz="2400" spc="-1" strike="noStrike">
                <a:solidFill>
                  <a:srgbClr val="000000"/>
                </a:solidFill>
                <a:latin typeface="Arial"/>
              </a:rPr>
              <a:t>Random passwords generated by password managers?</a:t>
            </a:r>
            <a:endParaRPr b="0" lang="de-DE" sz="2400" spc="-1" strike="noStrike">
              <a:solidFill>
                <a:srgbClr val="5c656c"/>
              </a:solidFill>
              <a:latin typeface="Arial"/>
            </a:endParaRPr>
          </a:p>
          <a:p>
            <a:pPr marL="326880" indent="-326520">
              <a:lnSpc>
                <a:spcPct val="100000"/>
              </a:lnSpc>
              <a:spcBef>
                <a:spcPts val="479"/>
              </a:spcBef>
              <a:buClr>
                <a:srgbClr val="204162"/>
              </a:buClr>
              <a:buFont typeface="StarSymbol"/>
              <a:buChar char="-"/>
            </a:pPr>
            <a:r>
              <a:rPr b="0" lang="en-GB" sz="2400" spc="-1" strike="noStrike">
                <a:solidFill>
                  <a:srgbClr val="000000"/>
                </a:solidFill>
                <a:latin typeface="Arial"/>
              </a:rPr>
              <a:t>…</a:t>
            </a:r>
            <a:endParaRPr b="0" lang="de-DE" sz="2400" spc="-1" strike="noStrike">
              <a:solidFill>
                <a:srgbClr val="5c656c"/>
              </a:solidFill>
              <a:latin typeface="Arial"/>
            </a:endParaRPr>
          </a:p>
        </p:txBody>
      </p:sp>
      <p:sp>
        <p:nvSpPr>
          <p:cNvPr id="136" name="TextShape 2"/>
          <p:cNvSpPr txBox="1"/>
          <p:nvPr/>
        </p:nvSpPr>
        <p:spPr>
          <a:xfrm>
            <a:off x="304920" y="192240"/>
            <a:ext cx="5790960" cy="834840"/>
          </a:xfrm>
          <a:prstGeom prst="rect">
            <a:avLst/>
          </a:prstGeom>
          <a:noFill/>
          <a:ln>
            <a:noFill/>
          </a:ln>
        </p:spPr>
        <p:txBody>
          <a:bodyPr lIns="90000" rIns="90000" tIns="45000" bIns="45000" anchor="ctr">
            <a:noAutofit/>
          </a:bodyPr>
          <a:p>
            <a:pPr>
              <a:lnSpc>
                <a:spcPct val="100000"/>
              </a:lnSpc>
            </a:pPr>
            <a:r>
              <a:rPr b="0" lang="en-GB" sz="3000" spc="-1" strike="noStrike">
                <a:solidFill>
                  <a:srgbClr val="000000"/>
                </a:solidFill>
                <a:latin typeface="Arial"/>
              </a:rPr>
              <a:t>How do users choose</a:t>
            </a:r>
            <a:br/>
            <a:r>
              <a:rPr b="0" lang="en-GB" sz="3000" spc="-1" strike="noStrike">
                <a:solidFill>
                  <a:srgbClr val="000000"/>
                </a:solidFill>
                <a:latin typeface="Arial"/>
              </a:rPr>
              <a:t>their passwords?</a:t>
            </a:r>
            <a:endParaRPr b="0" lang="de-DE"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TextShape 1"/>
          <p:cNvSpPr txBox="1"/>
          <p:nvPr/>
        </p:nvSpPr>
        <p:spPr>
          <a:xfrm>
            <a:off x="685800" y="2133720"/>
            <a:ext cx="7772040" cy="2057040"/>
          </a:xfrm>
          <a:prstGeom prst="rect">
            <a:avLst/>
          </a:prstGeom>
          <a:noFill/>
          <a:ln>
            <a:noFill/>
          </a:ln>
        </p:spPr>
        <p:txBody>
          <a:bodyPr anchor="ctr">
            <a:noAutofit/>
          </a:bodyPr>
          <a:p>
            <a:pPr algn="ctr">
              <a:lnSpc>
                <a:spcPct val="100000"/>
              </a:lnSpc>
            </a:pPr>
            <a:r>
              <a:rPr b="0" lang="en-US" sz="3600" spc="-1" strike="noStrike">
                <a:solidFill>
                  <a:srgbClr val="000000"/>
                </a:solidFill>
                <a:latin typeface="Arial"/>
              </a:rPr>
              <a:t>Thanks for your attention!</a:t>
            </a:r>
            <a:endParaRPr b="0" lang="de-DE"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extShape 1"/>
          <p:cNvSpPr txBox="1"/>
          <p:nvPr/>
        </p:nvSpPr>
        <p:spPr>
          <a:xfrm>
            <a:off x="304920" y="1341360"/>
            <a:ext cx="8534160" cy="4754160"/>
          </a:xfrm>
          <a:prstGeom prst="rect">
            <a:avLst/>
          </a:prstGeom>
          <a:noFill/>
          <a:ln>
            <a:noFill/>
          </a:ln>
        </p:spPr>
        <p:txBody>
          <a:bodyPr lIns="90000" rIns="90000" tIns="45000" bIns="45000">
            <a:noAutofit/>
          </a:bodyPr>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Dictionary attacks (+ permutations)</a:t>
            </a: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Personalised dictionaries</a:t>
            </a: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Statistical models e.g. Markov models</a:t>
            </a: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Linguistic models e.g. grammar-based models</a:t>
            </a: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Rule-based attacks</a:t>
            </a: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Partial brute force</a:t>
            </a: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Hybrid attacks</a:t>
            </a: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a:t>
            </a:r>
            <a:endParaRPr b="0" lang="de-DE" sz="2800" spc="-1" strike="noStrike">
              <a:solidFill>
                <a:srgbClr val="5c656c"/>
              </a:solidFill>
              <a:latin typeface="Arial"/>
            </a:endParaRPr>
          </a:p>
        </p:txBody>
      </p:sp>
      <p:sp>
        <p:nvSpPr>
          <p:cNvPr id="138" name="TextShape 2"/>
          <p:cNvSpPr txBox="1"/>
          <p:nvPr/>
        </p:nvSpPr>
        <p:spPr>
          <a:xfrm>
            <a:off x="304920" y="192240"/>
            <a:ext cx="5790960" cy="834840"/>
          </a:xfrm>
          <a:prstGeom prst="rect">
            <a:avLst/>
          </a:prstGeom>
          <a:noFill/>
          <a:ln>
            <a:noFill/>
          </a:ln>
        </p:spPr>
        <p:txBody>
          <a:bodyPr lIns="90000" rIns="90000" tIns="45000" bIns="45000" anchor="ctr">
            <a:noAutofit/>
          </a:bodyPr>
          <a:p>
            <a:pPr>
              <a:lnSpc>
                <a:spcPct val="100000"/>
              </a:lnSpc>
            </a:pPr>
            <a:r>
              <a:rPr b="0" lang="en-GB" sz="3000" spc="-1" strike="noStrike">
                <a:solidFill>
                  <a:srgbClr val="000000"/>
                </a:solidFill>
                <a:latin typeface="Arial"/>
              </a:rPr>
              <a:t>Knowledge on real-world use of passwords </a:t>
            </a:r>
            <a:r>
              <a:rPr b="0" lang="en-GB" sz="3000" spc="-1" strike="noStrike">
                <a:solidFill>
                  <a:srgbClr val="000000"/>
                </a:solidFill>
                <a:latin typeface="Symbol"/>
              </a:rPr>
              <a:t></a:t>
            </a:r>
            <a:r>
              <a:rPr b="0" lang="en-GB" sz="3000" spc="-1" strike="noStrike">
                <a:solidFill>
                  <a:srgbClr val="000000"/>
                </a:solidFill>
                <a:latin typeface="Arial"/>
              </a:rPr>
              <a:t> Password cracking</a:t>
            </a:r>
            <a:endParaRPr b="0" lang="de-DE" sz="3000" spc="-1" strike="noStrike">
              <a:solidFill>
                <a:srgbClr val="000000"/>
              </a:solidFill>
              <a:latin typeface="Arial"/>
            </a:endParaRPr>
          </a:p>
        </p:txBody>
      </p:sp>
      <p:pic>
        <p:nvPicPr>
          <p:cNvPr id="139" name="Picture 2" descr="hashcat"/>
          <p:cNvPicPr/>
          <p:nvPr/>
        </p:nvPicPr>
        <p:blipFill>
          <a:blip r:embed="rId1"/>
          <a:stretch/>
        </p:blipFill>
        <p:spPr>
          <a:xfrm>
            <a:off x="5853960" y="3943440"/>
            <a:ext cx="1904760" cy="1904760"/>
          </a:xfrm>
          <a:prstGeom prst="rect">
            <a:avLst/>
          </a:prstGeom>
          <a:ln>
            <a:noFill/>
          </a:ln>
        </p:spPr>
      </p:pic>
      <p:pic>
        <p:nvPicPr>
          <p:cNvPr id="140" name="Picture 4" descr="http://www.openwall.com/john/tshirt1.png"/>
          <p:cNvPicPr/>
          <p:nvPr/>
        </p:nvPicPr>
        <p:blipFill>
          <a:blip r:embed="rId2"/>
          <a:stretch/>
        </p:blipFill>
        <p:spPr>
          <a:xfrm>
            <a:off x="4038480" y="4038480"/>
            <a:ext cx="1809360" cy="1809360"/>
          </a:xfrm>
          <a:prstGeom prst="rect">
            <a:avLst/>
          </a:prstGeom>
          <a:ln>
            <a:noFill/>
          </a:ln>
        </p:spPr>
      </p:pic>
      <p:pic>
        <p:nvPicPr>
          <p:cNvPr id="141" name="Picture 6" descr="Ophcrack"/>
          <p:cNvPicPr/>
          <p:nvPr/>
        </p:nvPicPr>
        <p:blipFill>
          <a:blip r:embed="rId3"/>
          <a:stretch/>
        </p:blipFill>
        <p:spPr>
          <a:xfrm>
            <a:off x="4943520" y="5979600"/>
            <a:ext cx="2279880" cy="53316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TextShape 1"/>
          <p:cNvSpPr txBox="1"/>
          <p:nvPr/>
        </p:nvSpPr>
        <p:spPr>
          <a:xfrm>
            <a:off x="304920" y="1341360"/>
            <a:ext cx="8534160" cy="4754160"/>
          </a:xfrm>
          <a:prstGeom prst="rect">
            <a:avLst/>
          </a:prstGeom>
          <a:noFill/>
          <a:ln>
            <a:noFill/>
          </a:ln>
        </p:spPr>
        <p:txBody>
          <a:bodyPr lIns="90000" rIns="90000" tIns="45000" bIns="45000">
            <a:noAutofit/>
          </a:bodyPr>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Password entropy</a:t>
            </a: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Password guess work</a:t>
            </a: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Dictionary-aware password meters/checkers</a:t>
            </a: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Fear appeal password meters/checkers</a:t>
            </a: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Peer pressure based password meters/checkers</a:t>
            </a: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a:t>
            </a:r>
            <a:endParaRPr b="0" lang="de-DE" sz="2800" spc="-1" strike="noStrike">
              <a:solidFill>
                <a:srgbClr val="5c656c"/>
              </a:solidFill>
              <a:latin typeface="Arial"/>
            </a:endParaRPr>
          </a:p>
        </p:txBody>
      </p:sp>
      <p:sp>
        <p:nvSpPr>
          <p:cNvPr id="143" name="TextShape 2"/>
          <p:cNvSpPr txBox="1"/>
          <p:nvPr/>
        </p:nvSpPr>
        <p:spPr>
          <a:xfrm>
            <a:off x="304920" y="192240"/>
            <a:ext cx="5790960" cy="834840"/>
          </a:xfrm>
          <a:prstGeom prst="rect">
            <a:avLst/>
          </a:prstGeom>
          <a:noFill/>
          <a:ln>
            <a:noFill/>
          </a:ln>
        </p:spPr>
        <p:txBody>
          <a:bodyPr lIns="90000" rIns="90000" tIns="45000" bIns="45000" anchor="ctr">
            <a:noAutofit/>
          </a:bodyPr>
          <a:p>
            <a:pPr>
              <a:lnSpc>
                <a:spcPct val="100000"/>
              </a:lnSpc>
            </a:pPr>
            <a:r>
              <a:rPr b="0" lang="en-GB" sz="3000" spc="-1" strike="noStrike">
                <a:solidFill>
                  <a:srgbClr val="000000"/>
                </a:solidFill>
                <a:latin typeface="Arial"/>
              </a:rPr>
              <a:t>Solutions to password crackers </a:t>
            </a:r>
            <a:r>
              <a:rPr b="0" lang="en-GB" sz="3000" spc="-1" strike="noStrike">
                <a:solidFill>
                  <a:srgbClr val="000000"/>
                </a:solidFill>
                <a:latin typeface="Symbol"/>
              </a:rPr>
              <a:t></a:t>
            </a:r>
            <a:r>
              <a:rPr b="0" lang="en-GB" sz="3000" spc="-1" strike="noStrike">
                <a:solidFill>
                  <a:srgbClr val="000000"/>
                </a:solidFill>
                <a:latin typeface="Arial"/>
              </a:rPr>
              <a:t> Password meters/checkers</a:t>
            </a:r>
            <a:endParaRPr b="0" lang="de-DE" sz="3000" spc="-1" strike="noStrike">
              <a:solidFill>
                <a:srgbClr val="000000"/>
              </a:solidFill>
              <a:latin typeface="Arial"/>
            </a:endParaRPr>
          </a:p>
        </p:txBody>
      </p:sp>
      <p:pic>
        <p:nvPicPr>
          <p:cNvPr id="144" name="Picture 2" descr="Screenshot - GooglePasswordStrength.gif"/>
          <p:cNvPicPr/>
          <p:nvPr/>
        </p:nvPicPr>
        <p:blipFill>
          <a:blip r:embed="rId1"/>
          <a:stretch/>
        </p:blipFill>
        <p:spPr>
          <a:xfrm>
            <a:off x="572760" y="4548960"/>
            <a:ext cx="3771720" cy="1634040"/>
          </a:xfrm>
          <a:prstGeom prst="rect">
            <a:avLst/>
          </a:prstGeom>
          <a:ln>
            <a:noFill/>
          </a:ln>
        </p:spPr>
      </p:pic>
      <p:pic>
        <p:nvPicPr>
          <p:cNvPr id="145" name="Picture 3" descr=""/>
          <p:cNvPicPr/>
          <p:nvPr/>
        </p:nvPicPr>
        <p:blipFill>
          <a:blip r:embed="rId2"/>
          <a:stretch/>
        </p:blipFill>
        <p:spPr>
          <a:xfrm>
            <a:off x="3137760" y="4210200"/>
            <a:ext cx="2868120" cy="1904040"/>
          </a:xfrm>
          <a:prstGeom prst="rect">
            <a:avLst/>
          </a:prstGeom>
          <a:ln>
            <a:noFill/>
          </a:ln>
        </p:spPr>
      </p:pic>
      <p:pic>
        <p:nvPicPr>
          <p:cNvPr id="146" name="Picture 4" descr=""/>
          <p:cNvPicPr/>
          <p:nvPr/>
        </p:nvPicPr>
        <p:blipFill>
          <a:blip r:embed="rId3"/>
          <a:stretch/>
        </p:blipFill>
        <p:spPr>
          <a:xfrm>
            <a:off x="4758480" y="3966480"/>
            <a:ext cx="2495160" cy="1864080"/>
          </a:xfrm>
          <a:prstGeom prst="rect">
            <a:avLst/>
          </a:prstGeom>
          <a:ln>
            <a:noFill/>
          </a:ln>
        </p:spPr>
      </p:pic>
      <p:pic>
        <p:nvPicPr>
          <p:cNvPr id="147" name="Picture 5" descr=""/>
          <p:cNvPicPr/>
          <p:nvPr/>
        </p:nvPicPr>
        <p:blipFill>
          <a:blip r:embed="rId4"/>
          <a:stretch/>
        </p:blipFill>
        <p:spPr>
          <a:xfrm>
            <a:off x="5875560" y="4586400"/>
            <a:ext cx="2878920" cy="177156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TextShape 1"/>
          <p:cNvSpPr txBox="1"/>
          <p:nvPr/>
        </p:nvSpPr>
        <p:spPr>
          <a:xfrm>
            <a:off x="304920" y="1341360"/>
            <a:ext cx="8534160" cy="4754160"/>
          </a:xfrm>
          <a:prstGeom prst="rect">
            <a:avLst/>
          </a:prstGeom>
          <a:noFill/>
          <a:ln>
            <a:noFill/>
          </a:ln>
        </p:spPr>
        <p:txBody>
          <a:bodyPr lIns="90000" rIns="90000" tIns="45000" bIns="45000">
            <a:noAutofit/>
          </a:bodyPr>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The goal is to improve password strength of ALL users by enforcing some strict rules.</a:t>
            </a:r>
            <a:endParaRPr b="0" lang="de-DE" sz="2800" spc="-1" strike="noStrike">
              <a:solidFill>
                <a:srgbClr val="5c656c"/>
              </a:solidFill>
              <a:latin typeface="Arial"/>
            </a:endParaRPr>
          </a:p>
          <a:p>
            <a:pPr>
              <a:lnSpc>
                <a:spcPct val="100000"/>
              </a:lnSpc>
              <a:spcBef>
                <a:spcPts val="561"/>
              </a:spcBef>
            </a:pP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Are password policies effective in real world?</a:t>
            </a:r>
            <a:endParaRPr b="0" lang="de-DE" sz="2800" spc="-1" strike="noStrike">
              <a:solidFill>
                <a:srgbClr val="5c656c"/>
              </a:solidFill>
              <a:latin typeface="Arial"/>
            </a:endParaRPr>
          </a:p>
          <a:p>
            <a:pPr>
              <a:lnSpc>
                <a:spcPct val="100000"/>
              </a:lnSpc>
              <a:spcBef>
                <a:spcPts val="561"/>
              </a:spcBef>
            </a:pP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We don’t have enough evidence or analysis.</a:t>
            </a:r>
            <a:endParaRPr b="0" lang="de-DE" sz="2800" spc="-1" strike="noStrike">
              <a:solidFill>
                <a:srgbClr val="5c656c"/>
              </a:solidFill>
              <a:latin typeface="Arial"/>
            </a:endParaRPr>
          </a:p>
          <a:p>
            <a:pPr>
              <a:lnSpc>
                <a:spcPct val="100000"/>
              </a:lnSpc>
              <a:spcBef>
                <a:spcPts val="561"/>
              </a:spcBef>
            </a:pP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So we don’t know how to improve!</a:t>
            </a:r>
            <a:endParaRPr b="0" lang="de-DE" sz="2800" spc="-1" strike="noStrike">
              <a:solidFill>
                <a:srgbClr val="5c656c"/>
              </a:solidFill>
              <a:latin typeface="Arial"/>
            </a:endParaRPr>
          </a:p>
        </p:txBody>
      </p:sp>
      <p:sp>
        <p:nvSpPr>
          <p:cNvPr id="149" name="TextShape 2"/>
          <p:cNvSpPr txBox="1"/>
          <p:nvPr/>
        </p:nvSpPr>
        <p:spPr>
          <a:xfrm>
            <a:off x="304920" y="192240"/>
            <a:ext cx="5790960" cy="834840"/>
          </a:xfrm>
          <a:prstGeom prst="rect">
            <a:avLst/>
          </a:prstGeom>
          <a:noFill/>
          <a:ln>
            <a:noFill/>
          </a:ln>
        </p:spPr>
        <p:txBody>
          <a:bodyPr lIns="90000" rIns="90000" tIns="45000" bIns="45000" anchor="ctr">
            <a:noAutofit/>
          </a:bodyPr>
          <a:p>
            <a:pPr>
              <a:lnSpc>
                <a:spcPct val="100000"/>
              </a:lnSpc>
            </a:pPr>
            <a:r>
              <a:rPr b="0" lang="en-GB" sz="3000" spc="-1" strike="noStrike">
                <a:solidFill>
                  <a:srgbClr val="000000"/>
                </a:solidFill>
                <a:latin typeface="Arial"/>
              </a:rPr>
              <a:t>Solutions to password crackers </a:t>
            </a:r>
            <a:r>
              <a:rPr b="0" lang="en-GB" sz="3000" spc="-1" strike="noStrike">
                <a:solidFill>
                  <a:srgbClr val="000000"/>
                </a:solidFill>
                <a:latin typeface="Symbol"/>
              </a:rPr>
              <a:t></a:t>
            </a:r>
            <a:r>
              <a:rPr b="0" lang="en-GB" sz="3000" spc="-1" strike="noStrike">
                <a:solidFill>
                  <a:srgbClr val="000000"/>
                </a:solidFill>
                <a:latin typeface="Arial"/>
              </a:rPr>
              <a:t> Password policies</a:t>
            </a:r>
            <a:endParaRPr b="0" lang="de-DE"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extShape 1"/>
          <p:cNvSpPr txBox="1"/>
          <p:nvPr/>
        </p:nvSpPr>
        <p:spPr>
          <a:xfrm>
            <a:off x="304920" y="1341360"/>
            <a:ext cx="8534160" cy="4754160"/>
          </a:xfrm>
          <a:prstGeom prst="rect">
            <a:avLst/>
          </a:prstGeom>
          <a:noFill/>
          <a:ln>
            <a:noFill/>
          </a:ln>
        </p:spPr>
        <p:txBody>
          <a:bodyPr lIns="90000" rIns="90000" tIns="45000" bIns="45000">
            <a:noAutofit/>
          </a:bodyPr>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Similar patterns observed for graphical passwords (e.g. selection bias in PassFaces, PassPoints and Android unlock patterns) </a:t>
            </a:r>
            <a:r>
              <a:rPr b="0" lang="en-GB" sz="2800" spc="-1" strike="noStrike">
                <a:solidFill>
                  <a:srgbClr val="000000"/>
                </a:solidFill>
                <a:latin typeface="Symbol"/>
              </a:rPr>
              <a:t></a:t>
            </a:r>
            <a:r>
              <a:rPr b="0" lang="en-GB" sz="2800" spc="-1" strike="noStrike">
                <a:solidFill>
                  <a:srgbClr val="000000"/>
                </a:solidFill>
                <a:latin typeface="Arial"/>
              </a:rPr>
              <a:t> Dictionary attacks</a:t>
            </a: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Graphical password meters start emerging.</a:t>
            </a:r>
            <a:endParaRPr b="0" lang="de-DE" sz="2800" spc="-1" strike="noStrike">
              <a:solidFill>
                <a:srgbClr val="5c656c"/>
              </a:solidFill>
              <a:latin typeface="Arial"/>
            </a:endParaRPr>
          </a:p>
          <a:p>
            <a:pPr marL="326880" indent="-326520">
              <a:lnSpc>
                <a:spcPct val="100000"/>
              </a:lnSpc>
              <a:spcBef>
                <a:spcPts val="561"/>
              </a:spcBef>
              <a:buClr>
                <a:srgbClr val="204162"/>
              </a:buClr>
              <a:buFont typeface="StarSymbol"/>
              <a:buChar char="-"/>
            </a:pPr>
            <a:r>
              <a:rPr b="0" lang="en-GB" sz="2800" spc="-1" strike="noStrike">
                <a:solidFill>
                  <a:srgbClr val="000000"/>
                </a:solidFill>
                <a:latin typeface="Arial"/>
              </a:rPr>
              <a:t>Graphical password policies are less studied!</a:t>
            </a:r>
            <a:endParaRPr b="0" lang="de-DE" sz="2800" spc="-1" strike="noStrike">
              <a:solidFill>
                <a:srgbClr val="5c656c"/>
              </a:solidFill>
              <a:latin typeface="Arial"/>
            </a:endParaRPr>
          </a:p>
        </p:txBody>
      </p:sp>
      <p:sp>
        <p:nvSpPr>
          <p:cNvPr id="151" name="TextShape 2"/>
          <p:cNvSpPr txBox="1"/>
          <p:nvPr/>
        </p:nvSpPr>
        <p:spPr>
          <a:xfrm>
            <a:off x="304920" y="192240"/>
            <a:ext cx="5790960" cy="834840"/>
          </a:xfrm>
          <a:prstGeom prst="rect">
            <a:avLst/>
          </a:prstGeom>
          <a:noFill/>
          <a:ln>
            <a:noFill/>
          </a:ln>
        </p:spPr>
        <p:txBody>
          <a:bodyPr lIns="90000" rIns="90000" tIns="45000" bIns="45000" anchor="ctr">
            <a:noAutofit/>
          </a:bodyPr>
          <a:p>
            <a:pPr>
              <a:lnSpc>
                <a:spcPct val="100000"/>
              </a:lnSpc>
            </a:pPr>
            <a:r>
              <a:rPr b="0" lang="en-GB" sz="3000" spc="-1" strike="noStrike">
                <a:solidFill>
                  <a:srgbClr val="000000"/>
                </a:solidFill>
                <a:latin typeface="Arial"/>
              </a:rPr>
              <a:t>How much do we know about new forms of passwords?</a:t>
            </a:r>
            <a:endParaRPr b="0" lang="de-DE" sz="3000" spc="-1" strike="noStrike">
              <a:solidFill>
                <a:srgbClr val="000000"/>
              </a:solidFill>
              <a:latin typeface="Arial"/>
            </a:endParaRPr>
          </a:p>
        </p:txBody>
      </p:sp>
      <p:pic>
        <p:nvPicPr>
          <p:cNvPr id="152" name="Picture 2" descr=""/>
          <p:cNvPicPr/>
          <p:nvPr/>
        </p:nvPicPr>
        <p:blipFill>
          <a:blip r:embed="rId1"/>
          <a:stretch/>
        </p:blipFill>
        <p:spPr>
          <a:xfrm>
            <a:off x="3535920" y="3809880"/>
            <a:ext cx="4266360" cy="1513440"/>
          </a:xfrm>
          <a:prstGeom prst="rect">
            <a:avLst/>
          </a:prstGeom>
          <a:ln w="9360">
            <a:noFill/>
          </a:ln>
        </p:spPr>
      </p:pic>
      <p:pic>
        <p:nvPicPr>
          <p:cNvPr id="153" name="Picture 3" descr=""/>
          <p:cNvPicPr/>
          <p:nvPr/>
        </p:nvPicPr>
        <p:blipFill>
          <a:blip r:embed="rId2"/>
          <a:stretch/>
        </p:blipFill>
        <p:spPr>
          <a:xfrm>
            <a:off x="3576240" y="5509440"/>
            <a:ext cx="4283640" cy="1315080"/>
          </a:xfrm>
          <a:prstGeom prst="rect">
            <a:avLst/>
          </a:prstGeom>
          <a:ln>
            <a:noFill/>
          </a:ln>
        </p:spPr>
      </p:pic>
      <p:pic>
        <p:nvPicPr>
          <p:cNvPr id="154" name="Picture 2" descr=""/>
          <p:cNvPicPr/>
          <p:nvPr/>
        </p:nvPicPr>
        <p:blipFill>
          <a:blip r:embed="rId3"/>
          <a:stretch/>
        </p:blipFill>
        <p:spPr>
          <a:xfrm>
            <a:off x="1295280" y="4043160"/>
            <a:ext cx="2052720" cy="2448360"/>
          </a:xfrm>
          <a:prstGeom prst="rect">
            <a:avLst/>
          </a:prstGeom>
          <a:ln w="936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TextShape 1"/>
          <p:cNvSpPr txBox="1"/>
          <p:nvPr/>
        </p:nvSpPr>
        <p:spPr>
          <a:xfrm>
            <a:off x="685800" y="2587680"/>
            <a:ext cx="7772040" cy="1679040"/>
          </a:xfrm>
          <a:prstGeom prst="rect">
            <a:avLst/>
          </a:prstGeom>
          <a:noFill/>
          <a:ln>
            <a:noFill/>
          </a:ln>
        </p:spPr>
        <p:txBody>
          <a:bodyPr lIns="90000" rIns="90000" tIns="45000" bIns="45000" anchor="ctr">
            <a:noAutofit/>
          </a:bodyPr>
          <a:p>
            <a:pPr algn="ctr">
              <a:lnSpc>
                <a:spcPct val="100000"/>
              </a:lnSpc>
            </a:pPr>
            <a:r>
              <a:rPr b="0" lang="en-GB" sz="3600" spc="-1" strike="noStrike">
                <a:solidFill>
                  <a:srgbClr val="000000"/>
                </a:solidFill>
                <a:latin typeface="Arial"/>
              </a:rPr>
              <a:t>Why does visualisation help?</a:t>
            </a:r>
            <a:endParaRPr b="0" lang="de-DE"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TextShape 1"/>
          <p:cNvSpPr txBox="1"/>
          <p:nvPr/>
        </p:nvSpPr>
        <p:spPr>
          <a:xfrm>
            <a:off x="304920" y="192240"/>
            <a:ext cx="5790960" cy="834840"/>
          </a:xfrm>
          <a:prstGeom prst="rect">
            <a:avLst/>
          </a:prstGeom>
          <a:noFill/>
          <a:ln>
            <a:noFill/>
          </a:ln>
        </p:spPr>
        <p:txBody>
          <a:bodyPr lIns="90000" rIns="90000" tIns="45000" bIns="45000" anchor="ctr">
            <a:noAutofit/>
          </a:bodyPr>
          <a:p>
            <a:pPr>
              <a:lnSpc>
                <a:spcPct val="100000"/>
              </a:lnSpc>
            </a:pPr>
            <a:r>
              <a:rPr b="0" lang="en-GB" sz="3000" spc="-1" strike="noStrike">
                <a:solidFill>
                  <a:srgbClr val="000000"/>
                </a:solidFill>
                <a:latin typeface="Arial"/>
              </a:rPr>
              <a:t>Visualisation reveals more patterns?</a:t>
            </a:r>
            <a:endParaRPr b="0" lang="de-DE" sz="3000" spc="-1" strike="noStrike">
              <a:solidFill>
                <a:srgbClr val="000000"/>
              </a:solidFill>
              <a:latin typeface="Arial"/>
            </a:endParaRPr>
          </a:p>
        </p:txBody>
      </p:sp>
      <p:sp>
        <p:nvSpPr>
          <p:cNvPr id="157" name="TextShape 2"/>
          <p:cNvSpPr txBox="1"/>
          <p:nvPr/>
        </p:nvSpPr>
        <p:spPr>
          <a:xfrm>
            <a:off x="304920" y="1341360"/>
            <a:ext cx="8534160" cy="4754160"/>
          </a:xfrm>
          <a:prstGeom prst="rect">
            <a:avLst/>
          </a:prstGeom>
          <a:noFill/>
          <a:ln>
            <a:noFill/>
          </a:ln>
        </p:spPr>
        <p:txBody>
          <a:bodyPr lIns="90000" rIns="90000" tIns="45000" bIns="45000">
            <a:noAutofit/>
          </a:bodyPr>
          <a:p>
            <a:pPr marL="326880" indent="-326520">
              <a:lnSpc>
                <a:spcPct val="100000"/>
              </a:lnSpc>
              <a:spcBef>
                <a:spcPts val="561"/>
              </a:spcBef>
              <a:buClr>
                <a:srgbClr val="204162"/>
              </a:buClr>
              <a:buFont typeface="StarSymbol"/>
              <a:buChar char="-"/>
            </a:pPr>
            <a:r>
              <a:rPr b="0" lang="en-US" sz="2800" spc="-1" strike="noStrike" u="sng">
                <a:solidFill>
                  <a:srgbClr val="0000ff"/>
                </a:solidFill>
                <a:uFillTx/>
                <a:latin typeface="Arial"/>
                <a:hlinkClick r:id="rId1"/>
              </a:rPr>
              <a:t>DataGenetics</a:t>
            </a:r>
            <a:r>
              <a:rPr b="0" lang="en-US" sz="2800" spc="-1" strike="noStrike">
                <a:solidFill>
                  <a:srgbClr val="000000"/>
                </a:solidFill>
                <a:latin typeface="Arial"/>
              </a:rPr>
              <a:t>, </a:t>
            </a:r>
            <a:r>
              <a:rPr b="0" lang="en-US" sz="2800" spc="-1" strike="noStrike" u="sng">
                <a:solidFill>
                  <a:srgbClr val="0000ff"/>
                </a:solidFill>
                <a:uFillTx/>
                <a:latin typeface="Arial"/>
                <a:hlinkClick r:id="rId2"/>
              </a:rPr>
              <a:t>PIN analysis</a:t>
            </a:r>
            <a:r>
              <a:rPr b="0" lang="en-US" sz="2800" spc="-1" strike="noStrike">
                <a:solidFill>
                  <a:srgbClr val="000000"/>
                </a:solidFill>
                <a:latin typeface="Arial"/>
              </a:rPr>
              <a:t>, 3</a:t>
            </a:r>
            <a:r>
              <a:rPr b="0" lang="en-US" sz="2800" spc="-1" strike="noStrike" baseline="30000">
                <a:solidFill>
                  <a:srgbClr val="000000"/>
                </a:solidFill>
                <a:latin typeface="Arial"/>
              </a:rPr>
              <a:t>rd</a:t>
            </a:r>
            <a:r>
              <a:rPr b="0" lang="en-US" sz="2800" spc="-1" strike="noStrike">
                <a:solidFill>
                  <a:srgbClr val="000000"/>
                </a:solidFill>
                <a:latin typeface="Arial"/>
              </a:rPr>
              <a:t> September 2012</a:t>
            </a:r>
            <a:endParaRPr b="0" lang="de-DE" sz="2800" spc="-1" strike="noStrike">
              <a:solidFill>
                <a:srgbClr val="5c656c"/>
              </a:solidFill>
              <a:latin typeface="Arial"/>
            </a:endParaRPr>
          </a:p>
          <a:p>
            <a:pPr lvl="1" marL="709560" indent="-272520">
              <a:lnSpc>
                <a:spcPct val="100000"/>
              </a:lnSpc>
              <a:spcBef>
                <a:spcPts val="479"/>
              </a:spcBef>
              <a:buClr>
                <a:srgbClr val="204162"/>
              </a:buClr>
              <a:buFont typeface="StarSymbol"/>
              <a:buChar char="-"/>
            </a:pPr>
            <a:r>
              <a:rPr b="0" lang="en-US" sz="2400" spc="-1" strike="noStrike">
                <a:solidFill>
                  <a:srgbClr val="000000"/>
                </a:solidFill>
                <a:latin typeface="Arial"/>
              </a:rPr>
              <a:t>3.4 million leaked passwords composed of 4 digits.</a:t>
            </a:r>
            <a:endParaRPr b="0" lang="de-DE" sz="2400" spc="-1" strike="noStrike">
              <a:solidFill>
                <a:srgbClr val="5c656c"/>
              </a:solidFill>
              <a:latin typeface="Arial"/>
            </a:endParaRPr>
          </a:p>
        </p:txBody>
      </p:sp>
      <p:pic>
        <p:nvPicPr>
          <p:cNvPr id="158" name="Picture 2" descr="http://datagenetics.com/blog/september32012/grid.png"/>
          <p:cNvPicPr/>
          <p:nvPr/>
        </p:nvPicPr>
        <p:blipFill>
          <a:blip r:embed="rId3"/>
          <a:stretch/>
        </p:blipFill>
        <p:spPr>
          <a:xfrm>
            <a:off x="1219320" y="2743200"/>
            <a:ext cx="3809520" cy="3809520"/>
          </a:xfrm>
          <a:prstGeom prst="rect">
            <a:avLst/>
          </a:prstGeom>
          <a:ln>
            <a:noFill/>
          </a:ln>
        </p:spPr>
      </p:pic>
      <p:sp>
        <p:nvSpPr>
          <p:cNvPr id="159" name="CustomShape 3"/>
          <p:cNvSpPr/>
          <p:nvPr/>
        </p:nvSpPr>
        <p:spPr>
          <a:xfrm>
            <a:off x="5029200" y="6248520"/>
            <a:ext cx="7617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ff"/>
                </a:solidFill>
                <a:latin typeface="Arial"/>
              </a:rPr>
              <a:t>xy00</a:t>
            </a:r>
            <a:endParaRPr b="0" lang="fr-FR" sz="1800" spc="-1" strike="noStrike">
              <a:latin typeface="Arial"/>
            </a:endParaRPr>
          </a:p>
        </p:txBody>
      </p:sp>
      <p:sp>
        <p:nvSpPr>
          <p:cNvPr id="160" name="CustomShape 4"/>
          <p:cNvSpPr/>
          <p:nvPr/>
        </p:nvSpPr>
        <p:spPr>
          <a:xfrm>
            <a:off x="5029200" y="2590920"/>
            <a:ext cx="8377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ff"/>
                </a:solidFill>
                <a:latin typeface="Arial"/>
              </a:rPr>
              <a:t>9999</a:t>
            </a:r>
            <a:endParaRPr b="0" lang="fr-FR" sz="1800" spc="-1" strike="noStrike">
              <a:latin typeface="Arial"/>
            </a:endParaRPr>
          </a:p>
        </p:txBody>
      </p:sp>
      <p:sp>
        <p:nvSpPr>
          <p:cNvPr id="161" name="CustomShape 5"/>
          <p:cNvSpPr/>
          <p:nvPr/>
        </p:nvSpPr>
        <p:spPr>
          <a:xfrm>
            <a:off x="838080" y="2362320"/>
            <a:ext cx="9140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ff"/>
                </a:solidFill>
                <a:latin typeface="Arial"/>
              </a:rPr>
              <a:t>00xy</a:t>
            </a:r>
            <a:endParaRPr b="0" lang="fr-FR" sz="1800" spc="-1" strike="noStrike">
              <a:latin typeface="Arial"/>
            </a:endParaRPr>
          </a:p>
        </p:txBody>
      </p:sp>
      <p:sp>
        <p:nvSpPr>
          <p:cNvPr id="162" name="CustomShape 6"/>
          <p:cNvSpPr/>
          <p:nvPr/>
        </p:nvSpPr>
        <p:spPr>
          <a:xfrm>
            <a:off x="1600200" y="2362320"/>
            <a:ext cx="8377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ff"/>
                </a:solidFill>
                <a:latin typeface="Arial"/>
              </a:rPr>
              <a:t>19xy</a:t>
            </a:r>
            <a:endParaRPr b="0" lang="fr-FR" sz="1800" spc="-1" strike="noStrike">
              <a:latin typeface="Arial"/>
            </a:endParaRPr>
          </a:p>
        </p:txBody>
      </p:sp>
      <p:sp>
        <p:nvSpPr>
          <p:cNvPr id="163" name="CustomShape 7"/>
          <p:cNvSpPr/>
          <p:nvPr/>
        </p:nvSpPr>
        <p:spPr>
          <a:xfrm>
            <a:off x="1143000" y="5181480"/>
            <a:ext cx="685440" cy="1447560"/>
          </a:xfrm>
          <a:prstGeom prst="ellipse">
            <a:avLst/>
          </a:prstGeom>
          <a:noFill/>
          <a:ln w="25560">
            <a:solidFill>
              <a:srgbClr val="0000ff"/>
            </a:solidFill>
            <a:round/>
          </a:ln>
        </p:spPr>
        <p:style>
          <a:lnRef idx="1">
            <a:schemeClr val="accent1"/>
          </a:lnRef>
          <a:fillRef idx="0">
            <a:schemeClr val="accent1"/>
          </a:fillRef>
          <a:effectRef idx="0">
            <a:schemeClr val="accent1"/>
          </a:effectRef>
          <a:fontRef idx="minor"/>
        </p:style>
      </p:sp>
      <p:sp>
        <p:nvSpPr>
          <p:cNvPr id="164" name="CustomShape 8"/>
          <p:cNvSpPr/>
          <p:nvPr/>
        </p:nvSpPr>
        <p:spPr>
          <a:xfrm>
            <a:off x="233640" y="5638680"/>
            <a:ext cx="8668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ff"/>
                </a:solidFill>
                <a:latin typeface="Arial"/>
              </a:rPr>
              <a:t>mmdd</a:t>
            </a:r>
            <a:endParaRPr b="0" lang="fr-FR" sz="1800" spc="-1" strike="noStrike">
              <a:latin typeface="Arial"/>
            </a:endParaRPr>
          </a:p>
        </p:txBody>
      </p:sp>
      <p:sp>
        <p:nvSpPr>
          <p:cNvPr id="165" name="CustomShape 9"/>
          <p:cNvSpPr/>
          <p:nvPr/>
        </p:nvSpPr>
        <p:spPr>
          <a:xfrm flipV="1">
            <a:off x="4038480" y="3466800"/>
            <a:ext cx="1676160" cy="342720"/>
          </a:xfrm>
          <a:custGeom>
            <a:avLst/>
            <a:gdLst/>
            <a:ahLst/>
            <a:rect l="l" t="t" r="r" b="b"/>
            <a:pathLst>
              <a:path w="21600" h="21600">
                <a:moveTo>
                  <a:pt x="0" y="0"/>
                </a:moveTo>
                <a:lnTo>
                  <a:pt x="21600" y="21600"/>
                </a:lnTo>
              </a:path>
            </a:pathLst>
          </a:custGeom>
          <a:noFill/>
          <a:ln>
            <a:solidFill>
              <a:srgbClr val="0000ff"/>
            </a:solidFill>
            <a:round/>
            <a:tailEnd len="med" type="arrow" w="med"/>
          </a:ln>
        </p:spPr>
        <p:style>
          <a:lnRef idx="1">
            <a:schemeClr val="accent1"/>
          </a:lnRef>
          <a:fillRef idx="0">
            <a:schemeClr val="accent1"/>
          </a:fillRef>
          <a:effectRef idx="0">
            <a:schemeClr val="accent1"/>
          </a:effectRef>
          <a:fontRef idx="minor"/>
        </p:style>
      </p:sp>
      <p:sp>
        <p:nvSpPr>
          <p:cNvPr id="166" name="CustomShape 10"/>
          <p:cNvSpPr/>
          <p:nvPr/>
        </p:nvSpPr>
        <p:spPr>
          <a:xfrm>
            <a:off x="5715000" y="3276720"/>
            <a:ext cx="9140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ff"/>
                </a:solidFill>
                <a:latin typeface="Arial"/>
              </a:rPr>
              <a:t>xyxy</a:t>
            </a:r>
            <a:endParaRPr b="0" lang="fr-FR" sz="1800" spc="-1" strike="noStrike">
              <a:latin typeface="Arial"/>
            </a:endParaRPr>
          </a:p>
        </p:txBody>
      </p:sp>
      <p:pic>
        <p:nvPicPr>
          <p:cNvPr id="167" name="Picture 6" descr="http://datagenetics.com/blog/september32012/r.png"/>
          <p:cNvPicPr/>
          <p:nvPr/>
        </p:nvPicPr>
        <p:blipFill>
          <a:blip r:embed="rId4"/>
          <a:stretch/>
        </p:blipFill>
        <p:spPr>
          <a:xfrm>
            <a:off x="5257800" y="3886200"/>
            <a:ext cx="3422880" cy="1980720"/>
          </a:xfrm>
          <a:prstGeom prst="rect">
            <a:avLst/>
          </a:prstGeom>
          <a:ln>
            <a:noFill/>
          </a:ln>
        </p:spPr>
      </p:pic>
    </p:spTree>
  </p:cSld>
  <p:transition spd="med" advTm="5000">
    <p:pull dir="r"/>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161"/>
                                        </p:tgtEl>
                                        <p:attrNameLst>
                                          <p:attrName>style.visibility</p:attrName>
                                        </p:attrNameLst>
                                      </p:cBhvr>
                                      <p:to>
                                        <p:strVal val="visible"/>
                                      </p:to>
                                    </p:set>
                                  </p:childTnLst>
                                </p:cTn>
                              </p:par>
                              <p:par>
                                <p:cTn id="11" nodeType="withEffect" fill="hold" presetClass="entr" presetID="1">
                                  <p:stCondLst>
                                    <p:cond delay="0"/>
                                  </p:stCondLst>
                                  <p:childTnLst>
                                    <p:set>
                                      <p:cBhvr>
                                        <p:cTn id="12" dur="1" fill="hold">
                                          <p:stCondLst>
                                            <p:cond delay="0"/>
                                          </p:stCondLst>
                                        </p:cTn>
                                        <p:tgtEl>
                                          <p:spTgt spid="159"/>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1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5" presetSubtype="10">
                                  <p:stCondLst>
                                    <p:cond delay="0"/>
                                  </p:stCondLst>
                                  <p:childTnLst>
                                    <p:set>
                                      <p:cBhvr>
                                        <p:cTn id="18" dur="1" fill="hold">
                                          <p:stCondLst>
                                            <p:cond delay="0"/>
                                          </p:stCondLst>
                                        </p:cTn>
                                        <p:tgtEl>
                                          <p:spTgt spid="164"/>
                                        </p:tgtEl>
                                        <p:attrNameLst>
                                          <p:attrName>style.visibility</p:attrName>
                                        </p:attrNameLst>
                                      </p:cBhvr>
                                      <p:to>
                                        <p:strVal val="visible"/>
                                      </p:to>
                                    </p:set>
                                    <p:animEffect filter="checkerboard(across)" transition="in">
                                      <p:cBhvr additive="repl">
                                        <p:cTn id="19" dur="500"/>
                                        <p:tgtEl>
                                          <p:spTgt spid="164"/>
                                        </p:tgtEl>
                                      </p:cBhvr>
                                    </p:animEffect>
                                  </p:childTnLst>
                                </p:cTn>
                              </p:par>
                              <p:par>
                                <p:cTn id="20" nodeType="withEffect" fill="hold" presetClass="entr" presetID="5" presetSubtype="10">
                                  <p:stCondLst>
                                    <p:cond delay="0"/>
                                  </p:stCondLst>
                                  <p:childTnLst>
                                    <p:set>
                                      <p:cBhvr>
                                        <p:cTn id="21" dur="1" fill="hold">
                                          <p:stCondLst>
                                            <p:cond delay="0"/>
                                          </p:stCondLst>
                                        </p:cTn>
                                        <p:tgtEl>
                                          <p:spTgt spid="163"/>
                                        </p:tgtEl>
                                        <p:attrNameLst>
                                          <p:attrName>style.visibility</p:attrName>
                                        </p:attrNameLst>
                                      </p:cBhvr>
                                      <p:to>
                                        <p:strVal val="visible"/>
                                      </p:to>
                                    </p:set>
                                    <p:animEffect filter="checkerboard(across)" transition="in">
                                      <p:cBhvr additive="repl">
                                        <p:cTn id="22" dur="500"/>
                                        <p:tgtEl>
                                          <p:spTgt spid="163"/>
                                        </p:tgtEl>
                                      </p:cBhvr>
                                    </p:animEffect>
                                  </p:childTnLst>
                                </p:cTn>
                              </p:par>
                              <p:par>
                                <p:cTn id="23" nodeType="withEffect" fill="hold" presetClass="entr" presetID="5" presetSubtype="10">
                                  <p:stCondLst>
                                    <p:cond delay="0"/>
                                  </p:stCondLst>
                                  <p:childTnLst>
                                    <p:set>
                                      <p:cBhvr>
                                        <p:cTn id="24" dur="1" fill="hold">
                                          <p:stCondLst>
                                            <p:cond delay="0"/>
                                          </p:stCondLst>
                                        </p:cTn>
                                        <p:tgtEl>
                                          <p:spTgt spid="162"/>
                                        </p:tgtEl>
                                        <p:attrNameLst>
                                          <p:attrName>style.visibility</p:attrName>
                                        </p:attrNameLst>
                                      </p:cBhvr>
                                      <p:to>
                                        <p:strVal val="visible"/>
                                      </p:to>
                                    </p:set>
                                    <p:animEffect filter="checkerboard(across)" transition="in">
                                      <p:cBhvr additive="repl">
                                        <p:cTn id="25" dur="500"/>
                                        <p:tgtEl>
                                          <p:spTgt spid="162"/>
                                        </p:tgtEl>
                                      </p:cBhvr>
                                    </p:animEffect>
                                  </p:childTnLst>
                                </p:cTn>
                              </p:par>
                              <p:par>
                                <p:cTn id="26" nodeType="withEffect" fill="hold" presetClass="entr" presetID="5" presetSubtype="10">
                                  <p:stCondLst>
                                    <p:cond delay="0"/>
                                  </p:stCondLst>
                                  <p:childTnLst>
                                    <p:set>
                                      <p:cBhvr>
                                        <p:cTn id="27" dur="1" fill="hold">
                                          <p:stCondLst>
                                            <p:cond delay="0"/>
                                          </p:stCondLst>
                                        </p:cTn>
                                        <p:tgtEl>
                                          <p:spTgt spid="166"/>
                                        </p:tgtEl>
                                        <p:attrNameLst>
                                          <p:attrName>style.visibility</p:attrName>
                                        </p:attrNameLst>
                                      </p:cBhvr>
                                      <p:to>
                                        <p:strVal val="visible"/>
                                      </p:to>
                                    </p:set>
                                    <p:animEffect filter="checkerboard(across)" transition="in">
                                      <p:cBhvr additive="repl">
                                        <p:cTn id="28" dur="500"/>
                                        <p:tgtEl>
                                          <p:spTgt spid="166"/>
                                        </p:tgtEl>
                                      </p:cBhvr>
                                    </p:animEffect>
                                  </p:childTnLst>
                                </p:cTn>
                              </p:par>
                              <p:par>
                                <p:cTn id="29" nodeType="withEffect" fill="hold" presetClass="entr" presetID="5" presetSubtype="10">
                                  <p:stCondLst>
                                    <p:cond delay="0"/>
                                  </p:stCondLst>
                                  <p:childTnLst>
                                    <p:set>
                                      <p:cBhvr>
                                        <p:cTn id="30" dur="1" fill="hold">
                                          <p:stCondLst>
                                            <p:cond delay="0"/>
                                          </p:stCondLst>
                                        </p:cTn>
                                        <p:tgtEl>
                                          <p:spTgt spid="165"/>
                                        </p:tgtEl>
                                        <p:attrNameLst>
                                          <p:attrName>style.visibility</p:attrName>
                                        </p:attrNameLst>
                                      </p:cBhvr>
                                      <p:to>
                                        <p:strVal val="visible"/>
                                      </p:to>
                                    </p:set>
                                    <p:animEffect filter="checkerboard(across)" transition="in">
                                      <p:cBhvr additive="repl">
                                        <p:cTn id="31" dur="500"/>
                                        <p:tgtEl>
                                          <p:spTgt spid="165"/>
                                        </p:tgtEl>
                                      </p:cBhvr>
                                    </p:animEffect>
                                  </p:childTnLst>
                                </p:cTn>
                              </p:par>
                            </p:childTnLst>
                          </p:cTn>
                        </p:par>
                      </p:childTnLst>
                    </p:cTn>
                  </p:par>
                  <p:par>
                    <p:cTn id="32" fill="hold">
                      <p:stCondLst>
                        <p:cond delay="indefinite"/>
                      </p:stCondLst>
                      <p:childTnLst>
                        <p:par>
                          <p:cTn id="33" fill="hold">
                            <p:stCondLst>
                              <p:cond delay="0"/>
                            </p:stCondLst>
                            <p:childTnLst>
                              <p:par>
                                <p:cTn id="34" nodeType="clickEffect" fill="hold" presetClass="entr" presetID="2" presetSubtype="4">
                                  <p:stCondLst>
                                    <p:cond delay="0"/>
                                  </p:stCondLst>
                                  <p:childTnLst>
                                    <p:set>
                                      <p:cBhvr>
                                        <p:cTn id="35" dur="1" fill="hold">
                                          <p:stCondLst>
                                            <p:cond delay="0"/>
                                          </p:stCondLst>
                                        </p:cTn>
                                        <p:tgtEl>
                                          <p:spTgt spid="167"/>
                                        </p:tgtEl>
                                        <p:attrNameLst>
                                          <p:attrName>style.visibility</p:attrName>
                                        </p:attrNameLst>
                                      </p:cBhvr>
                                      <p:to>
                                        <p:strVal val="visible"/>
                                      </p:to>
                                    </p:set>
                                    <p:anim calcmode="lin" valueType="num">
                                      <p:cBhvr additive="repl">
                                        <p:cTn id="36" dur="500" fill="hold"/>
                                        <p:tgtEl>
                                          <p:spTgt spid="167"/>
                                        </p:tgtEl>
                                        <p:attrNameLst>
                                          <p:attrName>ppt_x</p:attrName>
                                        </p:attrNameLst>
                                      </p:cBhvr>
                                      <p:tavLst>
                                        <p:tav tm="0">
                                          <p:val>
                                            <p:strVal val="#ppt_x"/>
                                          </p:val>
                                        </p:tav>
                                        <p:tav tm="100000">
                                          <p:val>
                                            <p:strVal val="#ppt_x"/>
                                          </p:val>
                                        </p:tav>
                                      </p:tavLst>
                                    </p:anim>
                                    <p:anim calcmode="lin" valueType="num">
                                      <p:cBhvr additive="repl">
                                        <p:cTn id="37" dur="500" fill="hold"/>
                                        <p:tgtEl>
                                          <p:spTgt spid="1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0000ff"/>
      </a:hlink>
      <a:folHlink>
        <a:srgbClr val="00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0000ff"/>
      </a:hlink>
      <a:folHlink>
        <a:srgbClr val="00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0000ff"/>
      </a:hlink>
      <a:folHlink>
        <a:srgbClr val="00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0000ff"/>
      </a:hlink>
      <a:folHlink>
        <a:srgbClr val="00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8211</TotalTime>
  <Application>LibreOffice/6.4.4.2$Windows_X86_64 LibreOffice_project/3d775be2011f3886db32dfd395a6a6d1ca2630ff</Application>
  <Words>1818</Words>
  <Paragraphs>201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1601-01-01T00:00:00Z</dcterms:created>
  <dc:creator>hooklee</dc:creator>
  <dc:description/>
  <dc:language>fr-FR</dc:language>
  <cp:lastModifiedBy>Shujun Li</cp:lastModifiedBy>
  <cp:lastPrinted>1601-01-01T00:00:00Z</cp:lastPrinted>
  <dcterms:modified xsi:type="dcterms:W3CDTF">2020-11-22T10:53:45Z</dcterms:modified>
  <cp:revision>2065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5</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30</vt:i4>
  </property>
  <property fmtid="{D5CDD505-2E9C-101B-9397-08002B2CF9AE}" pid="12" name="Version">
    <vt:i4>1</vt:i4>
  </property>
</Properties>
</file>